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78" r:id="rId4"/>
    <p:sldId id="357" r:id="rId5"/>
    <p:sldId id="263" r:id="rId6"/>
    <p:sldId id="262" r:id="rId7"/>
    <p:sldId id="265" r:id="rId8"/>
    <p:sldId id="266" r:id="rId9"/>
    <p:sldId id="268" r:id="rId10"/>
    <p:sldId id="267" r:id="rId11"/>
    <p:sldId id="279" r:id="rId12"/>
    <p:sldId id="275" r:id="rId13"/>
    <p:sldId id="274" r:id="rId14"/>
    <p:sldId id="280" r:id="rId15"/>
    <p:sldId id="281" r:id="rId16"/>
    <p:sldId id="283" r:id="rId17"/>
    <p:sldId id="284" r:id="rId18"/>
    <p:sldId id="285" r:id="rId19"/>
    <p:sldId id="286" r:id="rId20"/>
    <p:sldId id="287" r:id="rId21"/>
    <p:sldId id="288" r:id="rId22"/>
    <p:sldId id="289" r:id="rId23"/>
    <p:sldId id="290" r:id="rId24"/>
    <p:sldId id="291" r:id="rId25"/>
    <p:sldId id="292" r:id="rId26"/>
    <p:sldId id="293" r:id="rId27"/>
    <p:sldId id="269" r:id="rId28"/>
    <p:sldId id="271" r:id="rId29"/>
    <p:sldId id="273" r:id="rId30"/>
    <p:sldId id="272" r:id="rId31"/>
    <p:sldId id="276" r:id="rId32"/>
    <p:sldId id="277" r:id="rId33"/>
    <p:sldId id="358" r:id="rId34"/>
    <p:sldId id="294" r:id="rId35"/>
    <p:sldId id="295" r:id="rId36"/>
    <p:sldId id="296" r:id="rId37"/>
    <p:sldId id="297" r:id="rId38"/>
    <p:sldId id="298" r:id="rId39"/>
    <p:sldId id="299" r:id="rId40"/>
    <p:sldId id="305" r:id="rId41"/>
    <p:sldId id="300" r:id="rId42"/>
    <p:sldId id="306" r:id="rId43"/>
    <p:sldId id="301" r:id="rId44"/>
    <p:sldId id="302" r:id="rId45"/>
    <p:sldId id="303" r:id="rId46"/>
    <p:sldId id="304" r:id="rId47"/>
    <p:sldId id="307" r:id="rId48"/>
    <p:sldId id="308" r:id="rId49"/>
    <p:sldId id="309" r:id="rId50"/>
    <p:sldId id="313" r:id="rId51"/>
    <p:sldId id="359" r:id="rId52"/>
    <p:sldId id="311" r:id="rId53"/>
    <p:sldId id="317" r:id="rId54"/>
    <p:sldId id="310" r:id="rId55"/>
    <p:sldId id="314" r:id="rId56"/>
    <p:sldId id="315" r:id="rId57"/>
    <p:sldId id="316" r:id="rId58"/>
    <p:sldId id="36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8DA59E-0B6D-411D-A318-281C3E60DC48}" v="37" dt="2020-02-06T22:30:15.0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138" y="84"/>
      </p:cViewPr>
      <p:guideLst/>
    </p:cSldViewPr>
  </p:slideViewPr>
  <p:notesTextViewPr>
    <p:cViewPr>
      <p:scale>
        <a:sx n="1" d="1"/>
        <a:sy n="1" d="1"/>
      </p:scale>
      <p:origin x="0" y="0"/>
    </p:cViewPr>
  </p:notesTextViewPr>
  <p:sorterViewPr>
    <p:cViewPr varScale="1">
      <p:scale>
        <a:sx n="100" d="100"/>
        <a:sy n="100" d="100"/>
      </p:scale>
      <p:origin x="0" y="-248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14"/>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18"/>
          <p:cNvSpPr>
            <a:spLocks noChangeArrowheads="1"/>
          </p:cNvSpPr>
          <p:nvPr/>
        </p:nvSpPr>
        <p:spPr bwMode="white">
          <a:xfrm>
            <a:off x="11988800" y="3175"/>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Rectangle 17"/>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15"/>
          <p:cNvSpPr>
            <a:spLocks noChangeArrowheads="1"/>
          </p:cNvSpPr>
          <p:nvPr/>
        </p:nvSpPr>
        <p:spPr bwMode="white">
          <a:xfrm>
            <a:off x="0" y="0"/>
            <a:ext cx="12192000" cy="25146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Rectangle 11"/>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1" name="Straight Connector 6"/>
          <p:cNvSpPr>
            <a:spLocks noChangeShapeType="1"/>
          </p:cNvSpPr>
          <p:nvPr/>
        </p:nvSpPr>
        <p:spPr bwMode="auto">
          <a:xfrm>
            <a:off x="207434" y="2419351"/>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2" name="Rectangle 9"/>
          <p:cNvSpPr>
            <a:spLocks noChangeArrowheads="1"/>
          </p:cNvSpPr>
          <p:nvPr/>
        </p:nvSpPr>
        <p:spPr bwMode="auto">
          <a:xfrm>
            <a:off x="203200" y="152400"/>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3" name="Oval 12"/>
          <p:cNvSpPr/>
          <p:nvPr/>
        </p:nvSpPr>
        <p:spPr>
          <a:xfrm>
            <a:off x="5689600" y="2114551"/>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4" name="Oval 13"/>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9" name="Subtitle 8"/>
          <p:cNvSpPr>
            <a:spLocks noGrp="1"/>
          </p:cNvSpPr>
          <p:nvPr>
            <p:ph type="subTitle" idx="1"/>
          </p:nvPr>
        </p:nvSpPr>
        <p:spPr>
          <a:xfrm>
            <a:off x="1828800" y="2819400"/>
            <a:ext cx="8534400" cy="1752600"/>
          </a:xfrm>
        </p:spPr>
        <p:txBody>
          <a:bodyPr/>
          <a:lstStyle>
            <a:lvl1pPr marL="0" indent="0" algn="ctr">
              <a:buNone/>
              <a:defRPr sz="1600" b="1" cap="all" spc="251" baseline="0">
                <a:solidFill>
                  <a:schemeClr val="tx1"/>
                </a:solidFill>
              </a:defRPr>
            </a:lvl1pPr>
            <a:lvl2pPr marL="457189" indent="0" algn="ctr">
              <a:buNone/>
            </a:lvl2pPr>
            <a:lvl3pPr marL="914377" indent="0" algn="ctr">
              <a:buNone/>
            </a:lvl3pPr>
            <a:lvl4pPr marL="1371566" indent="0" algn="ctr">
              <a:buNone/>
            </a:lvl4pPr>
            <a:lvl5pPr marL="1828754" indent="0" algn="ctr">
              <a:buNone/>
            </a:lvl5pPr>
            <a:lvl6pPr marL="2285943" indent="0" algn="ctr">
              <a:buNone/>
            </a:lvl6pPr>
            <a:lvl7pPr marL="2743131" indent="0" algn="ctr">
              <a:buNone/>
            </a:lvl7pPr>
            <a:lvl8pPr marL="3200320" indent="0" algn="ctr">
              <a:buNone/>
            </a:lvl8pPr>
            <a:lvl9pPr marL="3657509" indent="0" algn="ctr">
              <a:buNone/>
            </a:lvl9pPr>
          </a:lstStyle>
          <a:p>
            <a:r>
              <a:rPr lang="en-US"/>
              <a:t>Click to edit Master subtitle style</a:t>
            </a:r>
            <a:endParaRPr lang="en-US" dirty="0"/>
          </a:p>
        </p:txBody>
      </p:sp>
      <p:sp>
        <p:nvSpPr>
          <p:cNvPr id="8" name="Title 7"/>
          <p:cNvSpPr>
            <a:spLocks noGrp="1"/>
          </p:cNvSpPr>
          <p:nvPr>
            <p:ph type="ctrTitle"/>
          </p:nvPr>
        </p:nvSpPr>
        <p:spPr>
          <a:xfrm>
            <a:off x="914400" y="381000"/>
            <a:ext cx="10363200" cy="1752600"/>
          </a:xfrm>
        </p:spPr>
        <p:txBody>
          <a:bodyPr/>
          <a:lstStyle>
            <a:lvl1pPr>
              <a:defRPr sz="4200">
                <a:solidFill>
                  <a:schemeClr val="accent1"/>
                </a:solidFill>
              </a:defRPr>
            </a:lvl1pPr>
          </a:lstStyle>
          <a:p>
            <a:r>
              <a:rPr lang="en-US"/>
              <a:t>Click to edit Master title style</a:t>
            </a:r>
          </a:p>
        </p:txBody>
      </p:sp>
      <p:sp>
        <p:nvSpPr>
          <p:cNvPr id="15" name="Slide Number Placeholder 28"/>
          <p:cNvSpPr>
            <a:spLocks noGrp="1"/>
          </p:cNvSpPr>
          <p:nvPr>
            <p:ph type="sldNum" sz="quarter" idx="10"/>
          </p:nvPr>
        </p:nvSpPr>
        <p:spPr>
          <a:xfrm>
            <a:off x="5791200" y="2198688"/>
            <a:ext cx="609600" cy="441325"/>
          </a:xfrm>
        </p:spPr>
        <p:txBody>
          <a:bodyPr/>
          <a:lstStyle>
            <a:lvl1pPr>
              <a:defRPr sz="1000"/>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E9006DA3-86E7-4C7F-8B89-FAB149B13726}"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92435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4" name="Rectangle 6"/>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7"/>
          <p:cNvSpPr>
            <a:spLocks noChangeArrowheads="1"/>
          </p:cNvSpPr>
          <p:nvPr/>
        </p:nvSpPr>
        <p:spPr bwMode="white">
          <a:xfrm>
            <a:off x="9347200" y="0"/>
            <a:ext cx="28448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Rectangle 8"/>
          <p:cNvSpPr>
            <a:spLocks noChangeArrowheads="1"/>
          </p:cNvSpPr>
          <p:nvPr/>
        </p:nvSpPr>
        <p:spPr bwMode="white">
          <a:xfrm>
            <a:off x="0" y="2"/>
            <a:ext cx="12192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9"/>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10"/>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9" name="Rectangle 11"/>
          <p:cNvSpPr>
            <a:spLocks noChangeArrowheads="1"/>
          </p:cNvSpPr>
          <p:nvPr/>
        </p:nvSpPr>
        <p:spPr bwMode="auto">
          <a:xfrm>
            <a:off x="203200" y="155575"/>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0" name="Straight Connector 12"/>
          <p:cNvSpPr>
            <a:spLocks noChangeShapeType="1"/>
          </p:cNvSpPr>
          <p:nvPr/>
        </p:nvSpPr>
        <p:spPr bwMode="auto">
          <a:xfrm rot="5400000">
            <a:off x="6402389"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1" name="Oval 13"/>
          <p:cNvSpPr/>
          <p:nvPr/>
        </p:nvSpPr>
        <p:spPr>
          <a:xfrm>
            <a:off x="9118600"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2" name="Oval 14"/>
          <p:cNvSpPr/>
          <p:nvPr/>
        </p:nvSpPr>
        <p:spPr>
          <a:xfrm>
            <a:off x="9245600" y="3021014"/>
            <a:ext cx="560917"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 name="Vertical Text Placeholder 2"/>
          <p:cNvSpPr>
            <a:spLocks noGrp="1"/>
          </p:cNvSpPr>
          <p:nvPr>
            <p:ph type="body" orient="vert" idx="1"/>
          </p:nvPr>
        </p:nvSpPr>
        <p:spPr>
          <a:xfrm>
            <a:off x="406400" y="304801"/>
            <a:ext cx="8737600" cy="58213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Vertical Title 1"/>
          <p:cNvSpPr>
            <a:spLocks noGrp="1"/>
          </p:cNvSpPr>
          <p:nvPr>
            <p:ph type="title" orient="vert"/>
          </p:nvPr>
        </p:nvSpPr>
        <p:spPr>
          <a:xfrm>
            <a:off x="9855200" y="304802"/>
            <a:ext cx="1930400" cy="5851525"/>
          </a:xfrm>
        </p:spPr>
        <p:txBody>
          <a:bodyPr vert="eaVert"/>
          <a:lstStyle/>
          <a:p>
            <a:r>
              <a:rPr lang="en-US"/>
              <a:t>Click to edit Master title style</a:t>
            </a:r>
          </a:p>
        </p:txBody>
      </p:sp>
      <p:sp>
        <p:nvSpPr>
          <p:cNvPr id="13" name="Slide Number Placeholder 5"/>
          <p:cNvSpPr>
            <a:spLocks noGrp="1"/>
          </p:cNvSpPr>
          <p:nvPr>
            <p:ph type="sldNum" sz="quarter" idx="10"/>
          </p:nvPr>
        </p:nvSpPr>
        <p:spPr>
          <a:xfrm>
            <a:off x="9220200" y="3009900"/>
            <a:ext cx="609600" cy="441325"/>
          </a:xfrm>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BA758D56-099B-4874-9D71-DD455826D2E7}"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390746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798843"/>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16" y="0"/>
            <a:ext cx="12186584" cy="6858000"/>
          </a:xfrm>
          <a:prstGeom prst="rect">
            <a:avLst/>
          </a:prstGeom>
        </p:spPr>
      </p:pic>
      <p:sp>
        <p:nvSpPr>
          <p:cNvPr id="11" name="Content Placeholder 2"/>
          <p:cNvSpPr>
            <a:spLocks noGrp="1"/>
          </p:cNvSpPr>
          <p:nvPr>
            <p:ph sz="half" idx="10"/>
          </p:nvPr>
        </p:nvSpPr>
        <p:spPr>
          <a:xfrm>
            <a:off x="474134" y="1535114"/>
            <a:ext cx="5025813" cy="4506697"/>
          </a:xfrm>
        </p:spPr>
        <p:txBody>
          <a:bodyPr>
            <a:normAutofit/>
          </a:bodyPr>
          <a:lstStyle>
            <a:lvl1pPr>
              <a:defRPr sz="2133"/>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6922347" y="1535116"/>
            <a:ext cx="4511040" cy="4506697"/>
          </a:xfrm>
        </p:spPr>
        <p:txBody>
          <a:bodyPr>
            <a:normAutofit/>
          </a:bodyPr>
          <a:lstStyle>
            <a:lvl1pPr>
              <a:defRPr sz="2133"/>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8737600" y="6356351"/>
            <a:ext cx="2844800" cy="365125"/>
          </a:xfrm>
        </p:spPr>
        <p:txBody>
          <a:bodyPr/>
          <a:lstStyle/>
          <a:p>
            <a:fld id="{2066355A-084C-D24E-9AD2-7E4FC41EA627}" type="slidenum">
              <a:rPr lang="en-US" smtClean="0"/>
              <a:t>‹#›</a:t>
            </a:fld>
            <a:endParaRPr lang="en-US" dirty="0"/>
          </a:p>
        </p:txBody>
      </p:sp>
      <p:sp>
        <p:nvSpPr>
          <p:cNvPr id="5" name="Text Placeholder 4"/>
          <p:cNvSpPr>
            <a:spLocks noGrp="1"/>
          </p:cNvSpPr>
          <p:nvPr>
            <p:ph type="body" sz="quarter" idx="3"/>
          </p:nvPr>
        </p:nvSpPr>
        <p:spPr>
          <a:xfrm>
            <a:off x="6922348" y="704428"/>
            <a:ext cx="4511040" cy="830688"/>
          </a:xfrm>
        </p:spPr>
        <p:txBody>
          <a:bodyPr anchor="b">
            <a:noAutofit/>
          </a:bodyPr>
          <a:lstStyle>
            <a:lvl1pPr marL="0" indent="0" algn="ctr">
              <a:buNone/>
              <a:defRPr sz="24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14" name="Text Placeholder 4"/>
          <p:cNvSpPr>
            <a:spLocks noGrp="1"/>
          </p:cNvSpPr>
          <p:nvPr>
            <p:ph type="body" sz="quarter" idx="13"/>
          </p:nvPr>
        </p:nvSpPr>
        <p:spPr>
          <a:xfrm>
            <a:off x="474134" y="704428"/>
            <a:ext cx="5025813" cy="830688"/>
          </a:xfrm>
        </p:spPr>
        <p:txBody>
          <a:bodyPr anchor="b">
            <a:noAutofit/>
          </a:bodyPr>
          <a:lstStyle>
            <a:lvl1pPr marL="0" indent="0" algn="ctr">
              <a:buNone/>
              <a:defRPr sz="24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Tree>
    <p:extLst>
      <p:ext uri="{BB962C8B-B14F-4D97-AF65-F5344CB8AC3E}">
        <p14:creationId xmlns:p14="http://schemas.microsoft.com/office/powerpoint/2010/main" val="3244552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0" y="0"/>
            <a:ext cx="12189631" cy="6858000"/>
          </a:xfrm>
          <a:prstGeom prst="rect">
            <a:avLst/>
          </a:prstGeom>
        </p:spPr>
      </p:pic>
      <p:sp>
        <p:nvSpPr>
          <p:cNvPr id="11" name="Content Placeholder 2"/>
          <p:cNvSpPr>
            <a:spLocks noGrp="1"/>
          </p:cNvSpPr>
          <p:nvPr>
            <p:ph sz="half" idx="10"/>
          </p:nvPr>
        </p:nvSpPr>
        <p:spPr>
          <a:xfrm>
            <a:off x="474134" y="505568"/>
            <a:ext cx="11203093" cy="2664353"/>
          </a:xfrm>
        </p:spPr>
        <p:txBody>
          <a:bodyPr>
            <a:normAutofit/>
          </a:bodyPr>
          <a:lstStyle>
            <a:lvl1pPr>
              <a:defRPr sz="2133"/>
            </a:lvl1pPr>
            <a:lvl2pPr>
              <a:defRPr sz="2133"/>
            </a:lvl2pPr>
            <a:lvl3pPr>
              <a:defRPr sz="2133"/>
            </a:lvl3pPr>
            <a:lvl4pPr>
              <a:defRPr sz="2133"/>
            </a:lvl4pPr>
            <a:lvl5pPr>
              <a:defRPr sz="2133"/>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474134" y="3725335"/>
            <a:ext cx="11203093" cy="2631016"/>
          </a:xfrm>
        </p:spPr>
        <p:txBody>
          <a:bodyPr>
            <a:normAutofit/>
          </a:bodyPr>
          <a:lstStyle>
            <a:lvl1pPr>
              <a:defRPr sz="2133">
                <a:solidFill>
                  <a:srgbClr val="FFFFFF"/>
                </a:solidFill>
              </a:defRPr>
            </a:lvl1pPr>
            <a:lvl2pPr>
              <a:defRPr sz="2133">
                <a:solidFill>
                  <a:srgbClr val="FFFFFF"/>
                </a:solidFill>
              </a:defRPr>
            </a:lvl2pPr>
            <a:lvl3pPr>
              <a:defRPr sz="2133">
                <a:solidFill>
                  <a:srgbClr val="FFFFFF"/>
                </a:solidFill>
              </a:defRPr>
            </a:lvl3pPr>
            <a:lvl4pPr>
              <a:defRPr sz="2133">
                <a:solidFill>
                  <a:srgbClr val="FFFFFF"/>
                </a:solidFill>
              </a:defRPr>
            </a:lvl4pPr>
            <a:lvl5pPr>
              <a:defRPr sz="2133">
                <a:solidFill>
                  <a:srgbClr val="FFFFFF"/>
                </a:solidFill>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8737600" y="6356351"/>
            <a:ext cx="2844800" cy="365125"/>
          </a:xfrm>
        </p:spPr>
        <p:txBody>
          <a:bodyPr/>
          <a:lstStyle/>
          <a:p>
            <a:fld id="{2066355A-084C-D24E-9AD2-7E4FC41EA627}" type="slidenum">
              <a:rPr lang="en-US" smtClean="0"/>
              <a:t>‹#›</a:t>
            </a:fld>
            <a:endParaRPr lang="en-US" dirty="0"/>
          </a:p>
        </p:txBody>
      </p:sp>
    </p:spTree>
    <p:extLst>
      <p:ext uri="{BB962C8B-B14F-4D97-AF65-F5344CB8AC3E}">
        <p14:creationId xmlns:p14="http://schemas.microsoft.com/office/powerpoint/2010/main" val="11195092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69653" y="2638044"/>
            <a:ext cx="438403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6" y="2638044"/>
            <a:ext cx="4387355"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pPr>
              <a:defRPr/>
            </a:pPr>
            <a:endParaRPr lang="en-US"/>
          </a:p>
        </p:txBody>
      </p:sp>
      <p:sp>
        <p:nvSpPr>
          <p:cNvPr id="9" name="Footer Placeholder 8"/>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fld id="{B9519A76-CFEA-4699-B908-624765FE1D4F}" type="slidenum">
              <a:rPr lang="en-US" altLang="en-US" smtClean="0"/>
              <a:pPr/>
              <a:t>‹#›</a:t>
            </a:fld>
            <a:endParaRPr lang="en-US" altLang="en-US"/>
          </a:p>
        </p:txBody>
      </p:sp>
    </p:spTree>
    <p:extLst>
      <p:ext uri="{BB962C8B-B14F-4D97-AF65-F5344CB8AC3E}">
        <p14:creationId xmlns:p14="http://schemas.microsoft.com/office/powerpoint/2010/main" val="1986719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hartAndTx">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0"/>
            <a:ext cx="10668000" cy="1143000"/>
          </a:xfrm>
        </p:spPr>
        <p:txBody>
          <a:bodyPr/>
          <a:lstStyle/>
          <a:p>
            <a:r>
              <a:rPr lang="en-US"/>
              <a:t>Click to edit Master title style</a:t>
            </a:r>
          </a:p>
        </p:txBody>
      </p:sp>
      <p:sp>
        <p:nvSpPr>
          <p:cNvPr id="3" name="Chart Placeholder 2"/>
          <p:cNvSpPr>
            <a:spLocks noGrp="1"/>
          </p:cNvSpPr>
          <p:nvPr>
            <p:ph type="chart" sz="half" idx="1"/>
          </p:nvPr>
        </p:nvSpPr>
        <p:spPr>
          <a:xfrm>
            <a:off x="1219200" y="2362200"/>
            <a:ext cx="5232400" cy="3733800"/>
          </a:xfrm>
        </p:spPr>
        <p:txBody>
          <a:bodyPr/>
          <a:lstStyle/>
          <a:p>
            <a:pPr lvl="0"/>
            <a:endParaRPr lang="en-US" noProof="0"/>
          </a:p>
        </p:txBody>
      </p:sp>
      <p:sp>
        <p:nvSpPr>
          <p:cNvPr id="4" name="Text Placeholder 3"/>
          <p:cNvSpPr>
            <a:spLocks noGrp="1"/>
          </p:cNvSpPr>
          <p:nvPr>
            <p:ph type="body" sz="half" idx="2"/>
          </p:nvPr>
        </p:nvSpPr>
        <p:spPr>
          <a:xfrm>
            <a:off x="6654800" y="2362200"/>
            <a:ext cx="5232400" cy="373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7052FC-AE27-47E1-84CF-ABFD9BDDDCDF}"/>
              </a:ext>
            </a:extLst>
          </p:cNvPr>
          <p:cNvSpPr>
            <a:spLocks noGrp="1"/>
          </p:cNvSpPr>
          <p:nvPr>
            <p:ph type="dt" sz="half" idx="10"/>
          </p:nvPr>
        </p:nvSpPr>
        <p:spPr>
          <a:xfrm>
            <a:off x="9347200" y="6553200"/>
            <a:ext cx="2540000" cy="304800"/>
          </a:xfrm>
        </p:spPr>
        <p:txBody>
          <a:bodyPr/>
          <a:lstStyle>
            <a:lvl1pPr>
              <a:defRPr smtClean="0"/>
            </a:lvl1pPr>
          </a:lstStyle>
          <a:p>
            <a:pPr>
              <a:defRPr/>
            </a:pPr>
            <a:endParaRPr lang="en-US"/>
          </a:p>
        </p:txBody>
      </p:sp>
      <p:sp>
        <p:nvSpPr>
          <p:cNvPr id="6" name="Footer Placeholder 5">
            <a:extLst>
              <a:ext uri="{FF2B5EF4-FFF2-40B4-BE49-F238E27FC236}">
                <a16:creationId xmlns:a16="http://schemas.microsoft.com/office/drawing/2014/main" id="{B6631DE2-7430-45CA-A09A-9B531ABABC10}"/>
              </a:ext>
            </a:extLst>
          </p:cNvPr>
          <p:cNvSpPr>
            <a:spLocks noGrp="1"/>
          </p:cNvSpPr>
          <p:nvPr>
            <p:ph type="ftr" sz="quarter" idx="11"/>
          </p:nvPr>
        </p:nvSpPr>
        <p:spPr>
          <a:xfrm>
            <a:off x="3915833" y="6529388"/>
            <a:ext cx="3860800" cy="304800"/>
          </a:xfrm>
        </p:spPr>
        <p:txBody>
          <a:bodyPr/>
          <a:lstStyle>
            <a:lvl1pPr>
              <a:defRPr smtClean="0"/>
            </a:lvl1pPr>
          </a:lstStyle>
          <a:p>
            <a:pPr>
              <a:defRPr/>
            </a:pPr>
            <a:endParaRPr lang="en-US"/>
          </a:p>
        </p:txBody>
      </p:sp>
      <p:sp>
        <p:nvSpPr>
          <p:cNvPr id="7" name="Slide Number Placeholder 6">
            <a:extLst>
              <a:ext uri="{FF2B5EF4-FFF2-40B4-BE49-F238E27FC236}">
                <a16:creationId xmlns:a16="http://schemas.microsoft.com/office/drawing/2014/main" id="{F0E3A34D-569A-4D2E-B008-DBEA22A2C175}"/>
              </a:ext>
            </a:extLst>
          </p:cNvPr>
          <p:cNvSpPr>
            <a:spLocks noGrp="1"/>
          </p:cNvSpPr>
          <p:nvPr>
            <p:ph type="sldNum" sz="quarter" idx="12"/>
          </p:nvPr>
        </p:nvSpPr>
        <p:spPr>
          <a:xfrm>
            <a:off x="112184" y="6343650"/>
            <a:ext cx="783167" cy="488950"/>
          </a:xfrm>
        </p:spPr>
        <p:txBody>
          <a:bodyPr/>
          <a:lstStyle>
            <a:lvl1pPr>
              <a:defRPr/>
            </a:lvl1pPr>
          </a:lstStyle>
          <a:p>
            <a:fld id="{D1FE5C9F-32E0-468A-B2EE-9C479D84C632}" type="slidenum">
              <a:rPr lang="en-US" altLang="en-US"/>
              <a:pPr/>
              <a:t>‹#›</a:t>
            </a:fld>
            <a:endParaRPr lang="en-US" altLang="en-US"/>
          </a:p>
        </p:txBody>
      </p:sp>
    </p:spTree>
    <p:extLst>
      <p:ext uri="{BB962C8B-B14F-4D97-AF65-F5344CB8AC3E}">
        <p14:creationId xmlns:p14="http://schemas.microsoft.com/office/powerpoint/2010/main" val="1791969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dirty="0"/>
              <a:t>Click to edit Master title style</a:t>
            </a:r>
          </a:p>
        </p:txBody>
      </p:sp>
      <p:sp>
        <p:nvSpPr>
          <p:cNvPr id="8" name="Content Placeholder 7"/>
          <p:cNvSpPr>
            <a:spLocks noGrp="1"/>
          </p:cNvSpPr>
          <p:nvPr>
            <p:ph sz="quarter" idx="1"/>
          </p:nvPr>
        </p:nvSpPr>
        <p:spPr>
          <a:xfrm>
            <a:off x="402336" y="1527048"/>
            <a:ext cx="11338560" cy="4572000"/>
          </a:xfrm>
        </p:spPr>
        <p:txBody>
          <a:bodyPr/>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0"/>
          </p:nvPr>
        </p:nvSpPr>
        <p:spPr>
          <a:xfrm>
            <a:off x="5816600" y="1027114"/>
            <a:ext cx="609600" cy="441325"/>
          </a:xfrm>
        </p:spPr>
        <p:txBody>
          <a:bodyPr/>
          <a:lstStyle>
            <a:lvl1pPr>
              <a:defRPr sz="1000"/>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1F60FD4C-2463-42CC-A036-9AC50A73E971}"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449778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6"/>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14"/>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Rectangle 15"/>
          <p:cNvSpPr>
            <a:spLocks noChangeArrowheads="1"/>
          </p:cNvSpPr>
          <p:nvPr/>
        </p:nvSpPr>
        <p:spPr bwMode="white">
          <a:xfrm>
            <a:off x="0" y="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17"/>
          <p:cNvSpPr>
            <a:spLocks noChangeArrowheads="1"/>
          </p:cNvSpPr>
          <p:nvPr/>
        </p:nvSpPr>
        <p:spPr bwMode="white">
          <a:xfrm>
            <a:off x="11988800" y="19051"/>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18"/>
          <p:cNvSpPr>
            <a:spLocks noChangeArrowheads="1"/>
          </p:cNvSpPr>
          <p:nvPr/>
        </p:nvSpPr>
        <p:spPr bwMode="white">
          <a:xfrm>
            <a:off x="203200" y="2286000"/>
            <a:ext cx="11777133" cy="304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11"/>
          <p:cNvSpPr>
            <a:spLocks noChangeArrowheads="1"/>
          </p:cNvSpPr>
          <p:nvPr/>
        </p:nvSpPr>
        <p:spPr bwMode="auto">
          <a:xfrm>
            <a:off x="207434" y="142875"/>
            <a:ext cx="11777133" cy="2139951"/>
          </a:xfrm>
          <a:prstGeom prst="rect">
            <a:avLst/>
          </a:prstGeom>
          <a:solidFill>
            <a:schemeClr val="accent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Rectangle 12"/>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1" name="Rectangle 13"/>
          <p:cNvSpPr>
            <a:spLocks noChangeArrowheads="1"/>
          </p:cNvSpPr>
          <p:nvPr/>
        </p:nvSpPr>
        <p:spPr bwMode="auto">
          <a:xfrm>
            <a:off x="203200" y="152400"/>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2" name="Straight Connector 7"/>
          <p:cNvSpPr>
            <a:spLocks noChangeShapeType="1"/>
          </p:cNvSpPr>
          <p:nvPr/>
        </p:nvSpPr>
        <p:spPr bwMode="auto">
          <a:xfrm>
            <a:off x="203200" y="2438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3" name="Oval 9"/>
          <p:cNvSpPr/>
          <p:nvPr/>
        </p:nvSpPr>
        <p:spPr>
          <a:xfrm>
            <a:off x="5689600" y="2114551"/>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4" name="Oval 10"/>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5" name="Footer Placeholder 16"/>
          <p:cNvSpPr txBox="1">
            <a:spLocks/>
          </p:cNvSpPr>
          <p:nvPr/>
        </p:nvSpPr>
        <p:spPr>
          <a:xfrm>
            <a:off x="218018" y="6432551"/>
            <a:ext cx="11700933" cy="246063"/>
          </a:xfrm>
          <a:prstGeom prst="rect">
            <a:avLst/>
          </a:prstGeom>
        </p:spPr>
        <p:txBody>
          <a:bodyPr/>
          <a:lstStyle>
            <a:lvl1pPr>
              <a:defRPr sz="1200"/>
            </a:lvl1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eorgia"/>
                <a:ea typeface="+mn-ea"/>
                <a:cs typeface="Arial" panose="020B0604020202020204" pitchFamily="34" charset="0"/>
              </a:rPr>
              <a:t>IS Today (Valacich &amp; Schneider) 5/e      Copyright © 2012 Pearson Education, Inc. Published as Prentice Hall	                </a:t>
            </a:r>
            <a:fld id="{C699CB88-5E1A-4FAC-892A-60949ACB1F6F}" type="datetimeFigureOut">
              <a:rPr kumimoji="0" lang="en-US" sz="1200" b="0" i="0" u="none" strike="noStrike" kern="1200" cap="none" spc="0" normalizeH="0" baseline="0" noProof="0" smtClean="0">
                <a:ln>
                  <a:noFill/>
                </a:ln>
                <a:solidFill>
                  <a:prstClr val="black"/>
                </a:solidFill>
                <a:effectLst/>
                <a:uLnTx/>
                <a:uFillTx/>
                <a:latin typeface="Georgia"/>
                <a:ea typeface="+mn-ea"/>
                <a:cs typeface="Arial" panose="020B0604020202020204" pitchFamily="34" charset="0"/>
              </a:rPr>
              <a:pPr marL="0" marR="0" lvl="0" indent="0" algn="l" defTabSz="914377" rtl="0" eaLnBrk="1" fontAlgn="base" latinLnBrk="0" hangingPunct="1">
                <a:lnSpc>
                  <a:spcPct val="100000"/>
                </a:lnSpc>
                <a:spcBef>
                  <a:spcPct val="0"/>
                </a:spcBef>
                <a:spcAft>
                  <a:spcPct val="0"/>
                </a:spcAft>
                <a:buClrTx/>
                <a:buSzTx/>
                <a:buFontTx/>
                <a:buNone/>
                <a:tabLst/>
                <a:defRPr/>
              </a:pPr>
              <a:t>9/10/2020</a:t>
            </a:fld>
            <a:endParaRPr kumimoji="0" lang="en-US" sz="1200" b="0" i="0" u="none" strike="noStrike" kern="1200" cap="none" spc="0" normalizeH="0" baseline="0" noProof="0" dirty="0">
              <a:ln>
                <a:noFill/>
              </a:ln>
              <a:solidFill>
                <a:prstClr val="black"/>
              </a:solidFill>
              <a:effectLst/>
              <a:uLnTx/>
              <a:uFillTx/>
              <a:latin typeface="Georgia"/>
              <a:ea typeface="+mn-ea"/>
              <a:cs typeface="Arial" panose="020B0604020202020204" pitchFamily="34" charset="0"/>
            </a:endParaRPr>
          </a:p>
        </p:txBody>
      </p:sp>
      <p:sp>
        <p:nvSpPr>
          <p:cNvPr id="3" name="Text Placeholder 2"/>
          <p:cNvSpPr>
            <a:spLocks noGrp="1"/>
          </p:cNvSpPr>
          <p:nvPr>
            <p:ph type="body" idx="1"/>
          </p:nvPr>
        </p:nvSpPr>
        <p:spPr>
          <a:xfrm>
            <a:off x="1824568" y="2743201"/>
            <a:ext cx="8640232" cy="1673225"/>
          </a:xfrm>
        </p:spPr>
        <p:txBody>
          <a:bodyPr/>
          <a:lstStyle>
            <a:lvl1pPr marL="0" indent="0" algn="ctr">
              <a:buNone/>
              <a:defRPr sz="1600" b="1" cap="all" spc="251" baseline="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2" name="Title 1"/>
          <p:cNvSpPr>
            <a:spLocks noGrp="1"/>
          </p:cNvSpPr>
          <p:nvPr>
            <p:ph type="title"/>
          </p:nvPr>
        </p:nvSpPr>
        <p:spPr>
          <a:xfrm>
            <a:off x="963084" y="533400"/>
            <a:ext cx="10363200" cy="1524000"/>
          </a:xfrm>
        </p:spPr>
        <p:txBody>
          <a:bodyPr/>
          <a:lstStyle>
            <a:lvl1pPr algn="ctr">
              <a:buNone/>
              <a:defRPr sz="4200" b="0" cap="none" baseline="0">
                <a:solidFill>
                  <a:srgbClr val="FFFFFF"/>
                </a:solidFill>
              </a:defRPr>
            </a:lvl1pPr>
          </a:lstStyle>
          <a:p>
            <a:r>
              <a:rPr lang="en-US"/>
              <a:t>Click to edit Master title style</a:t>
            </a:r>
          </a:p>
        </p:txBody>
      </p:sp>
      <p:sp>
        <p:nvSpPr>
          <p:cNvPr id="16" name="Slide Number Placeholder 5"/>
          <p:cNvSpPr>
            <a:spLocks noGrp="1"/>
          </p:cNvSpPr>
          <p:nvPr>
            <p:ph type="sldNum" sz="quarter" idx="10"/>
          </p:nvPr>
        </p:nvSpPr>
        <p:spPr>
          <a:xfrm>
            <a:off x="5791200" y="2198688"/>
            <a:ext cx="609600" cy="441325"/>
          </a:xfrm>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9E35847C-C3A7-4C63-BAC6-0308077C16B3}"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072118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7" name="Straight Connector 9"/>
          <p:cNvSpPr>
            <a:spLocks noChangeShapeType="1"/>
          </p:cNvSpPr>
          <p:nvPr/>
        </p:nvSpPr>
        <p:spPr bwMode="auto">
          <a:xfrm flipV="1">
            <a:off x="6096000" y="2200277"/>
            <a:ext cx="0" cy="4187825"/>
          </a:xfrm>
          <a:prstGeom prst="line">
            <a:avLst/>
          </a:prstGeom>
          <a:noFill/>
          <a:ln w="9525" algn="ctr">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19"/>
          <p:cNvSpPr>
            <a:spLocks noChangeArrowheads="1"/>
          </p:cNvSpPr>
          <p:nvPr/>
        </p:nvSpPr>
        <p:spPr bwMode="white">
          <a:xfrm>
            <a:off x="0" y="0"/>
            <a:ext cx="12192000" cy="1447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18"/>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Rectangle 20"/>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Rectangle 21"/>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Rectangle 10"/>
          <p:cNvSpPr/>
          <p:nvPr/>
        </p:nvSpPr>
        <p:spPr>
          <a:xfrm>
            <a:off x="203200" y="1371600"/>
            <a:ext cx="11777133"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3" name="Rectangle 12"/>
          <p:cNvSpPr>
            <a:spLocks noChangeArrowheads="1"/>
          </p:cNvSpPr>
          <p:nvPr/>
        </p:nvSpPr>
        <p:spPr bwMode="auto">
          <a:xfrm>
            <a:off x="194734" y="6391275"/>
            <a:ext cx="11777133" cy="311151"/>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4" name="Straight Connector 14"/>
          <p:cNvSpPr>
            <a:spLocks noChangeShapeType="1"/>
          </p:cNvSpPr>
          <p:nvPr/>
        </p:nvSpPr>
        <p:spPr bwMode="auto">
          <a:xfrm>
            <a:off x="203200" y="1279525"/>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5" name="Rectangle 17"/>
          <p:cNvSpPr>
            <a:spLocks noChangeArrowheads="1"/>
          </p:cNvSpPr>
          <p:nvPr/>
        </p:nvSpPr>
        <p:spPr bwMode="auto">
          <a:xfrm>
            <a:off x="203200" y="155575"/>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6" name="Oval 24"/>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7" name="Oval 26"/>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3" name="Text Placeholder 2"/>
          <p:cNvSpPr>
            <a:spLocks noGrp="1"/>
          </p:cNvSpPr>
          <p:nvPr>
            <p:ph type="body" idx="1"/>
          </p:nvPr>
        </p:nvSpPr>
        <p:spPr>
          <a:xfrm>
            <a:off x="402336" y="1524001"/>
            <a:ext cx="5386917" cy="732975"/>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388442"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24" name="Content Placeholder 23"/>
          <p:cNvSpPr>
            <a:spLocks noGrp="1"/>
          </p:cNvSpPr>
          <p:nvPr>
            <p:ph sz="quarter" idx="2"/>
          </p:nvPr>
        </p:nvSpPr>
        <p:spPr>
          <a:xfrm>
            <a:off x="402336" y="2471383"/>
            <a:ext cx="5388864" cy="38184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25"/>
          <p:cNvSpPr>
            <a:spLocks noGrp="1"/>
          </p:cNvSpPr>
          <p:nvPr>
            <p:ph sz="quarter" idx="4"/>
          </p:nvPr>
        </p:nvSpPr>
        <p:spPr>
          <a:xfrm>
            <a:off x="6400800" y="2471383"/>
            <a:ext cx="5384800" cy="38221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22"/>
          <p:cNvSpPr>
            <a:spLocks noGrp="1"/>
          </p:cNvSpPr>
          <p:nvPr>
            <p:ph type="title"/>
          </p:nvPr>
        </p:nvSpPr>
        <p:spPr/>
        <p:txBody>
          <a:bodyPr rtlCol="0"/>
          <a:lstStyle>
            <a:lvl1pPr>
              <a:defRPr>
                <a:solidFill>
                  <a:schemeClr val="tx2">
                    <a:lumMod val="75000"/>
                  </a:schemeClr>
                </a:solidFill>
              </a:defRPr>
            </a:lvl1pPr>
          </a:lstStyle>
          <a:p>
            <a:r>
              <a:rPr lang="en-US"/>
              <a:t>Click to edit Master title style</a:t>
            </a:r>
            <a:endParaRPr lang="en-US" dirty="0"/>
          </a:p>
        </p:txBody>
      </p:sp>
      <p:sp>
        <p:nvSpPr>
          <p:cNvPr id="18" name="Slide Number Placeholder 8"/>
          <p:cNvSpPr>
            <a:spLocks noGrp="1"/>
          </p:cNvSpPr>
          <p:nvPr>
            <p:ph type="sldNum" sz="quarter" idx="10"/>
          </p:nvPr>
        </p:nvSpPr>
        <p:spPr>
          <a:xfrm>
            <a:off x="5791200" y="1042988"/>
            <a:ext cx="609600" cy="441325"/>
          </a:xfrm>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DDB33E23-3056-4E81-9073-2071A5305F42}"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4403400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Slide Number Placeholder 4"/>
          <p:cNvSpPr>
            <a:spLocks noGrp="1"/>
          </p:cNvSpPr>
          <p:nvPr>
            <p:ph type="sldNum" sz="quarter" idx="10"/>
          </p:nvPr>
        </p:nvSpPr>
        <p:spPr>
          <a:xfrm>
            <a:off x="5791200" y="1036639"/>
            <a:ext cx="609600" cy="441325"/>
          </a:xfrm>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1D9443AD-B866-48D2-A07F-014675E3818A}"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155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Rectangle 7"/>
          <p:cNvSpPr>
            <a:spLocks noChangeArrowheads="1"/>
          </p:cNvSpPr>
          <p:nvPr/>
        </p:nvSpPr>
        <p:spPr bwMode="white">
          <a:xfrm>
            <a:off x="0" y="2"/>
            <a:ext cx="12192000" cy="15557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9"/>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8"/>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 name="Rectangle 4"/>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7" name="Rectangle 5"/>
          <p:cNvSpPr>
            <a:spLocks noChangeArrowheads="1"/>
          </p:cNvSpPr>
          <p:nvPr/>
        </p:nvSpPr>
        <p:spPr bwMode="auto">
          <a:xfrm>
            <a:off x="203200" y="158749"/>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Tree>
    <p:extLst>
      <p:ext uri="{BB962C8B-B14F-4D97-AF65-F5344CB8AC3E}">
        <p14:creationId xmlns:p14="http://schemas.microsoft.com/office/powerpoint/2010/main" val="122779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18"/>
          <p:cNvSpPr>
            <a:spLocks noChangeArrowheads="1"/>
          </p:cNvSpPr>
          <p:nvPr/>
        </p:nvSpPr>
        <p:spPr bwMode="auto">
          <a:xfrm>
            <a:off x="203200" y="152400"/>
            <a:ext cx="11777133"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6" name="Rectangle 14"/>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17"/>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15"/>
          <p:cNvSpPr>
            <a:spLocks noChangeArrowheads="1"/>
          </p:cNvSpPr>
          <p:nvPr/>
        </p:nvSpPr>
        <p:spPr bwMode="white">
          <a:xfrm>
            <a:off x="0" y="2"/>
            <a:ext cx="12192000" cy="119063"/>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16"/>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Rectangle 12"/>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1" name="Rectangle 7"/>
          <p:cNvSpPr>
            <a:spLocks noChangeArrowheads="1"/>
          </p:cNvSpPr>
          <p:nvPr/>
        </p:nvSpPr>
        <p:spPr bwMode="auto">
          <a:xfrm>
            <a:off x="203200" y="152400"/>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2" name="Straight Connector 8"/>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3" name="Oval 9"/>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4" name="Oval 10"/>
          <p:cNvSpPr/>
          <p:nvPr/>
        </p:nvSpPr>
        <p:spPr>
          <a:xfrm>
            <a:off x="1854200" y="323851"/>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5" name="Rectangle 20"/>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2" name="Title 1"/>
          <p:cNvSpPr>
            <a:spLocks noGrp="1"/>
          </p:cNvSpPr>
          <p:nvPr>
            <p:ph type="title"/>
          </p:nvPr>
        </p:nvSpPr>
        <p:spPr>
          <a:xfrm>
            <a:off x="508000" y="914400"/>
            <a:ext cx="3149600" cy="990600"/>
          </a:xfrm>
        </p:spPr>
        <p:txBody>
          <a:bodyPr>
            <a:noAutofit/>
          </a:bodyPr>
          <a:lstStyle>
            <a:lvl1pPr algn="l">
              <a:buNone/>
              <a:defRPr sz="2200" b="1">
                <a:solidFill>
                  <a:srgbClr val="FFFFFF"/>
                </a:solidFill>
              </a:defRPr>
            </a:lvl1pPr>
          </a:lstStyle>
          <a:p>
            <a:r>
              <a:rPr lang="en-US"/>
              <a:t>Click to edit Master title style</a:t>
            </a:r>
          </a:p>
        </p:txBody>
      </p:sp>
      <p:sp>
        <p:nvSpPr>
          <p:cNvPr id="3" name="Text Placeholder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20" name="Content Placeholder 19"/>
          <p:cNvSpPr>
            <a:spLocks noGrp="1"/>
          </p:cNvSpPr>
          <p:nvPr>
            <p:ph sz="quarter" idx="1"/>
          </p:nvPr>
        </p:nvSpPr>
        <p:spPr>
          <a:xfrm>
            <a:off x="4165600" y="685800"/>
            <a:ext cx="7518400" cy="5410200"/>
          </a:xfrm>
        </p:spPr>
        <p:txBody>
          <a:bodyPr/>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6"/>
          <p:cNvSpPr>
            <a:spLocks noGrp="1"/>
          </p:cNvSpPr>
          <p:nvPr>
            <p:ph type="sldNum" sz="quarter" idx="10"/>
          </p:nvPr>
        </p:nvSpPr>
        <p:spPr>
          <a:xfrm>
            <a:off x="1828800" y="312739"/>
            <a:ext cx="609600" cy="441325"/>
          </a:xfrm>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FE39C881-A922-4D5F-81DE-1DE0A82252B2}"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503604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6" name="Rectangle 18"/>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ectangle 15"/>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16"/>
          <p:cNvSpPr>
            <a:spLocks noChangeArrowheads="1"/>
          </p:cNvSpPr>
          <p:nvPr/>
        </p:nvSpPr>
        <p:spPr bwMode="white">
          <a:xfrm>
            <a:off x="0" y="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17"/>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Rectangle 19"/>
          <p:cNvSpPr>
            <a:spLocks noChangeArrowheads="1"/>
          </p:cNvSpPr>
          <p:nvPr/>
        </p:nvSpPr>
        <p:spPr bwMode="auto">
          <a:xfrm>
            <a:off x="203200" y="152401"/>
            <a:ext cx="11777133"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1" name="Rectangle 7"/>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2" name="Rectangle 14"/>
          <p:cNvSpPr>
            <a:spLocks noChangeArrowheads="1"/>
          </p:cNvSpPr>
          <p:nvPr/>
        </p:nvSpPr>
        <p:spPr bwMode="auto">
          <a:xfrm>
            <a:off x="203200" y="155575"/>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3" name="Oval 11"/>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4" name="Oval 12"/>
          <p:cNvSpPr/>
          <p:nvPr/>
        </p:nvSpPr>
        <p:spPr>
          <a:xfrm>
            <a:off x="1854200" y="323851"/>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5" name="Rectangle 21"/>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2" name="Titl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lang="en-US"/>
              <a:t>Click to edit Master title style</a:t>
            </a:r>
          </a:p>
        </p:txBody>
      </p:sp>
      <p:sp>
        <p:nvSpPr>
          <p:cNvPr id="3" name="Picture Placeholder 2"/>
          <p:cNvSpPr>
            <a:spLocks noGrp="1"/>
          </p:cNvSpPr>
          <p:nvPr>
            <p:ph type="pic" idx="1"/>
          </p:nvPr>
        </p:nvSpPr>
        <p:spPr>
          <a:xfrm>
            <a:off x="4000500" y="609600"/>
            <a:ext cx="7823200" cy="4267200"/>
          </a:xfrm>
        </p:spPr>
        <p:txBody>
          <a:bodyPr>
            <a:normAutofit/>
          </a:bodyPr>
          <a:lstStyle>
            <a:lvl1pPr marL="0" indent="0">
              <a:buNone/>
              <a:defRPr sz="3200"/>
            </a:lvl1pPr>
          </a:lstStyle>
          <a:p>
            <a:pPr lvl="0"/>
            <a:r>
              <a:rPr lang="en-US" noProof="0" dirty="0"/>
              <a:t>Click icon to add picture</a:t>
            </a:r>
          </a:p>
        </p:txBody>
      </p:sp>
      <p:sp>
        <p:nvSpPr>
          <p:cNvPr id="4" name="Text Placeholder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a:t>Click to edit Master text styles</a:t>
            </a:r>
          </a:p>
        </p:txBody>
      </p:sp>
      <p:sp>
        <p:nvSpPr>
          <p:cNvPr id="16" name="Slide Number Placeholder 6"/>
          <p:cNvSpPr>
            <a:spLocks noGrp="1"/>
          </p:cNvSpPr>
          <p:nvPr>
            <p:ph type="sldNum" sz="quarter" idx="10"/>
          </p:nvPr>
        </p:nvSpPr>
        <p:spPr>
          <a:xfrm>
            <a:off x="1828800" y="312739"/>
            <a:ext cx="609600" cy="441325"/>
          </a:xfrm>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1CE74F32-A487-4CBD-9090-99209CBAEB24}"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32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875D214C-3796-47EC-ADA3-D4160016514B}"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144055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6"/>
          <p:cNvSpPr>
            <a:spLocks noChangeArrowheads="1"/>
          </p:cNvSpPr>
          <p:nvPr/>
        </p:nvSpPr>
        <p:spPr bwMode="white">
          <a:xfrm>
            <a:off x="0" y="6705600"/>
            <a:ext cx="12192000" cy="1524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75" name="Rectangle 15"/>
          <p:cNvSpPr>
            <a:spLocks noChangeArrowheads="1"/>
          </p:cNvSpPr>
          <p:nvPr/>
        </p:nvSpPr>
        <p:spPr bwMode="white">
          <a:xfrm>
            <a:off x="0" y="1"/>
            <a:ext cx="12192000" cy="1393825"/>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76" name="Rectangle 17"/>
          <p:cNvSpPr>
            <a:spLocks noChangeArrowheads="1"/>
          </p:cNvSpPr>
          <p:nvPr/>
        </p:nvSpPr>
        <p:spPr bwMode="white">
          <a:xfrm>
            <a:off x="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077" name="Rectangle 18"/>
          <p:cNvSpPr>
            <a:spLocks noChangeArrowheads="1"/>
          </p:cNvSpPr>
          <p:nvPr/>
        </p:nvSpPr>
        <p:spPr bwMode="white">
          <a:xfrm>
            <a:off x="11988800" y="0"/>
            <a:ext cx="203200" cy="68580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8"/>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8" name="Rectangle 7"/>
          <p:cNvSpPr>
            <a:spLocks noChangeArrowheads="1"/>
          </p:cNvSpPr>
          <p:nvPr/>
        </p:nvSpPr>
        <p:spPr bwMode="auto">
          <a:xfrm>
            <a:off x="203200" y="155575"/>
            <a:ext cx="11777133" cy="6546851"/>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0" name="Straight Connector 9"/>
          <p:cNvSpPr>
            <a:spLocks noChangeShapeType="1"/>
          </p:cNvSpPr>
          <p:nvPr/>
        </p:nvSpPr>
        <p:spPr bwMode="auto">
          <a:xfrm>
            <a:off x="203200" y="1276351"/>
            <a:ext cx="11777133"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mn-ea"/>
              <a:cs typeface="Arial" panose="020B0604020202020204" pitchFamily="34" charset="0"/>
            </a:endParaRPr>
          </a:p>
        </p:txBody>
      </p:sp>
      <p:sp>
        <p:nvSpPr>
          <p:cNvPr id="12" name="Oval 11"/>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15" name="Oval 14"/>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377"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eorgia"/>
              <a:ea typeface="+mn-ea"/>
              <a:cs typeface="+mn-cs"/>
            </a:endParaRPr>
          </a:p>
        </p:txBody>
      </p:sp>
      <p:sp>
        <p:nvSpPr>
          <p:cNvPr id="23" name="Slide Number Placeholder 22"/>
          <p:cNvSpPr>
            <a:spLocks noGrp="1"/>
          </p:cNvSpPr>
          <p:nvPr>
            <p:ph type="sldNum" sz="quarter" idx="4"/>
          </p:nvPr>
        </p:nvSpPr>
        <p:spPr>
          <a:xfrm>
            <a:off x="5791200" y="1039814"/>
            <a:ext cx="609600" cy="441325"/>
          </a:xfrm>
          <a:prstGeom prst="rect">
            <a:avLst/>
          </a:prstGeom>
        </p:spPr>
        <p:txBody>
          <a:bodyPr vert="horz" wrap="square" lIns="45720" tIns="45720" rIns="45720" bIns="45720" numCol="1" anchor="ctr" anchorCtr="0" compatLnSpc="1">
            <a:prstTxWarp prst="textNoShape">
              <a:avLst/>
            </a:prstTxWarp>
            <a:normAutofit/>
          </a:bodyPr>
          <a:lstStyle>
            <a:lvl1pPr algn="ctr">
              <a:defRPr sz="1200">
                <a:solidFill>
                  <a:srgbClr val="7B9899"/>
                </a:solidFill>
              </a:defRPr>
            </a:lvl1p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39E92D88-4A5A-4AE9-B322-546AF1BCCB1E}"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a:t>
            </a:fld>
            <a:endParaRPr lang="en-US" altLang="en-US">
              <a:latin typeface="Arial" panose="020B0604020202020204" pitchFamily="34" charset="0"/>
              <a:cs typeface="Arial" panose="020B0604020202020204" pitchFamily="34" charset="0"/>
            </a:endParaRPr>
          </a:p>
        </p:txBody>
      </p:sp>
      <p:sp>
        <p:nvSpPr>
          <p:cNvPr id="3084" name="Title Placeholder 21"/>
          <p:cNvSpPr>
            <a:spLocks noGrp="1"/>
          </p:cNvSpPr>
          <p:nvPr>
            <p:ph type="title"/>
          </p:nvPr>
        </p:nvSpPr>
        <p:spPr bwMode="auto">
          <a:xfrm>
            <a:off x="402167" y="228601"/>
            <a:ext cx="113792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85" name="Text Placeholder 12"/>
          <p:cNvSpPr>
            <a:spLocks noGrp="1"/>
          </p:cNvSpPr>
          <p:nvPr>
            <p:ph type="body" idx="1"/>
          </p:nvPr>
        </p:nvSpPr>
        <p:spPr bwMode="auto">
          <a:xfrm>
            <a:off x="402167" y="1524001"/>
            <a:ext cx="113792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 name="Footer Placeholder 16"/>
          <p:cNvSpPr txBox="1">
            <a:spLocks/>
          </p:cNvSpPr>
          <p:nvPr/>
        </p:nvSpPr>
        <p:spPr>
          <a:xfrm>
            <a:off x="218018" y="6432551"/>
            <a:ext cx="11700933" cy="246063"/>
          </a:xfrm>
          <a:prstGeom prst="rect">
            <a:avLst/>
          </a:prstGeom>
        </p:spPr>
        <p:txBody>
          <a:bodyPr/>
          <a:lstStyle>
            <a:lvl1pPr>
              <a:defRPr sz="1200"/>
            </a:lvl1pPr>
          </a:lstStyle>
          <a:p>
            <a:pPr marL="0" marR="0" lvl="0" indent="0" algn="l" defTabSz="91437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Georgia"/>
                <a:ea typeface="+mn-ea"/>
                <a:cs typeface="Arial" panose="020B0604020202020204" pitchFamily="34" charset="0"/>
              </a:rPr>
              <a:t>IS Today (Valacich &amp; Schneider) 5/e      Copyright © 2012 Pearson Education, Inc. Published as Prentice Hall	                </a:t>
            </a:r>
            <a:fld id="{C699CB88-5E1A-4FAC-892A-60949ACB1F6F}" type="datetimeFigureOut">
              <a:rPr kumimoji="0" lang="en-US" sz="1200" b="0" i="0" u="none" strike="noStrike" kern="1200" cap="none" spc="0" normalizeH="0" baseline="0" noProof="0" smtClean="0">
                <a:ln>
                  <a:noFill/>
                </a:ln>
                <a:solidFill>
                  <a:prstClr val="black"/>
                </a:solidFill>
                <a:effectLst/>
                <a:uLnTx/>
                <a:uFillTx/>
                <a:latin typeface="Georgia"/>
                <a:ea typeface="+mn-ea"/>
                <a:cs typeface="Arial" panose="020B0604020202020204" pitchFamily="34" charset="0"/>
              </a:rPr>
              <a:pPr marL="0" marR="0" lvl="0" indent="0" algn="l" defTabSz="914377" rtl="0" eaLnBrk="1" fontAlgn="base" latinLnBrk="0" hangingPunct="1">
                <a:lnSpc>
                  <a:spcPct val="100000"/>
                </a:lnSpc>
                <a:spcBef>
                  <a:spcPct val="0"/>
                </a:spcBef>
                <a:spcAft>
                  <a:spcPct val="0"/>
                </a:spcAft>
                <a:buClrTx/>
                <a:buSzTx/>
                <a:buFontTx/>
                <a:buNone/>
                <a:tabLst/>
                <a:defRPr/>
              </a:pPr>
              <a:t>9/10/2020</a:t>
            </a:fld>
            <a:endParaRPr kumimoji="0" lang="en-US" sz="1200" b="0" i="0" u="none" strike="noStrike" kern="1200" cap="none" spc="0" normalizeH="0" baseline="0" noProof="0" dirty="0">
              <a:ln>
                <a:noFill/>
              </a:ln>
              <a:solidFill>
                <a:prstClr val="black"/>
              </a:solidFill>
              <a:effectLst/>
              <a:uLnTx/>
              <a:uFillTx/>
              <a:latin typeface="Georgia"/>
              <a:ea typeface="+mn-ea"/>
              <a:cs typeface="Arial" panose="020B0604020202020204" pitchFamily="34" charset="0"/>
            </a:endParaRPr>
          </a:p>
        </p:txBody>
      </p:sp>
    </p:spTree>
    <p:extLst>
      <p:ext uri="{BB962C8B-B14F-4D97-AF65-F5344CB8AC3E}">
        <p14:creationId xmlns:p14="http://schemas.microsoft.com/office/powerpoint/2010/main" val="402721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rtl="0" eaLnBrk="0" fontAlgn="base" hangingPunct="0">
        <a:spcBef>
          <a:spcPct val="0"/>
        </a:spcBef>
        <a:spcAft>
          <a:spcPct val="0"/>
        </a:spcAft>
        <a:defRPr sz="3300" kern="1200">
          <a:solidFill>
            <a:srgbClr val="4B5064"/>
          </a:solidFill>
          <a:latin typeface="+mj-lt"/>
          <a:ea typeface="+mj-ea"/>
          <a:cs typeface="+mj-cs"/>
        </a:defRPr>
      </a:lvl1pPr>
      <a:lvl2pPr algn="ctr" rtl="0" eaLnBrk="0" fontAlgn="base" hangingPunct="0">
        <a:spcBef>
          <a:spcPct val="0"/>
        </a:spcBef>
        <a:spcAft>
          <a:spcPct val="0"/>
        </a:spcAft>
        <a:defRPr sz="3300">
          <a:solidFill>
            <a:srgbClr val="4B5064"/>
          </a:solidFill>
          <a:latin typeface="Georgia" pitchFamily="18" charset="0"/>
        </a:defRPr>
      </a:lvl2pPr>
      <a:lvl3pPr algn="ctr" rtl="0" eaLnBrk="0" fontAlgn="base" hangingPunct="0">
        <a:spcBef>
          <a:spcPct val="0"/>
        </a:spcBef>
        <a:spcAft>
          <a:spcPct val="0"/>
        </a:spcAft>
        <a:defRPr sz="3300">
          <a:solidFill>
            <a:srgbClr val="4B5064"/>
          </a:solidFill>
          <a:latin typeface="Georgia" pitchFamily="18" charset="0"/>
        </a:defRPr>
      </a:lvl3pPr>
      <a:lvl4pPr algn="ctr" rtl="0" eaLnBrk="0" fontAlgn="base" hangingPunct="0">
        <a:spcBef>
          <a:spcPct val="0"/>
        </a:spcBef>
        <a:spcAft>
          <a:spcPct val="0"/>
        </a:spcAft>
        <a:defRPr sz="3300">
          <a:solidFill>
            <a:srgbClr val="4B5064"/>
          </a:solidFill>
          <a:latin typeface="Georgia" pitchFamily="18" charset="0"/>
        </a:defRPr>
      </a:lvl4pPr>
      <a:lvl5pPr algn="ctr" rtl="0" eaLnBrk="0" fontAlgn="base" hangingPunct="0">
        <a:spcBef>
          <a:spcPct val="0"/>
        </a:spcBef>
        <a:spcAft>
          <a:spcPct val="0"/>
        </a:spcAft>
        <a:defRPr sz="3300">
          <a:solidFill>
            <a:srgbClr val="4B5064"/>
          </a:solidFill>
          <a:latin typeface="Georgia" pitchFamily="18" charset="0"/>
        </a:defRPr>
      </a:lvl5pPr>
      <a:lvl6pPr marL="457189" algn="ctr" rtl="0" fontAlgn="base">
        <a:spcBef>
          <a:spcPct val="0"/>
        </a:spcBef>
        <a:spcAft>
          <a:spcPct val="0"/>
        </a:spcAft>
        <a:defRPr sz="3300">
          <a:solidFill>
            <a:srgbClr val="4B5064"/>
          </a:solidFill>
          <a:latin typeface="Georgia" pitchFamily="18" charset="0"/>
        </a:defRPr>
      </a:lvl6pPr>
      <a:lvl7pPr marL="914377" algn="ctr" rtl="0" fontAlgn="base">
        <a:spcBef>
          <a:spcPct val="0"/>
        </a:spcBef>
        <a:spcAft>
          <a:spcPct val="0"/>
        </a:spcAft>
        <a:defRPr sz="3300">
          <a:solidFill>
            <a:srgbClr val="4B5064"/>
          </a:solidFill>
          <a:latin typeface="Georgia" pitchFamily="18" charset="0"/>
        </a:defRPr>
      </a:lvl7pPr>
      <a:lvl8pPr marL="1371566" algn="ctr" rtl="0" fontAlgn="base">
        <a:spcBef>
          <a:spcPct val="0"/>
        </a:spcBef>
        <a:spcAft>
          <a:spcPct val="0"/>
        </a:spcAft>
        <a:defRPr sz="3300">
          <a:solidFill>
            <a:srgbClr val="4B5064"/>
          </a:solidFill>
          <a:latin typeface="Georgia" pitchFamily="18" charset="0"/>
        </a:defRPr>
      </a:lvl8pPr>
      <a:lvl9pPr marL="1828754" algn="ctr" rtl="0" fontAlgn="base">
        <a:spcBef>
          <a:spcPct val="0"/>
        </a:spcBef>
        <a:spcAft>
          <a:spcPct val="0"/>
        </a:spcAft>
        <a:defRPr sz="3300">
          <a:solidFill>
            <a:srgbClr val="4B5064"/>
          </a:solidFill>
          <a:latin typeface="Georgia" pitchFamily="18" charset="0"/>
        </a:defRPr>
      </a:lvl9pPr>
    </p:titleStyle>
    <p:bodyStyle>
      <a:lvl1pPr marL="273044" indent="-273044" algn="l" rtl="0" eaLnBrk="0" fontAlgn="base" hangingPunct="0">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74" indent="-273044" algn="l" rtl="0" eaLnBrk="0" fontAlgn="base" hangingPunct="0">
        <a:spcBef>
          <a:spcPct val="20000"/>
        </a:spcBef>
        <a:spcAft>
          <a:spcPct val="0"/>
        </a:spcAft>
        <a:buClr>
          <a:schemeClr val="accent2"/>
        </a:buClr>
        <a:buSzPct val="70000"/>
        <a:buFont typeface="Wingdings" panose="05000000000000000000" pitchFamily="2" charset="2"/>
        <a:buChar char=""/>
        <a:defRPr sz="2200" kern="1200">
          <a:solidFill>
            <a:schemeClr val="tx1"/>
          </a:solidFill>
          <a:latin typeface="+mn-lt"/>
          <a:ea typeface="+mn-ea"/>
          <a:cs typeface="+mn-cs"/>
        </a:defRPr>
      </a:lvl2pPr>
      <a:lvl3pPr marL="822305" indent="-228594" algn="l" rtl="0" eaLnBrk="0" fontAlgn="base" hangingPunct="0">
        <a:spcBef>
          <a:spcPct val="20000"/>
        </a:spcBef>
        <a:spcAft>
          <a:spcPct val="0"/>
        </a:spcAft>
        <a:buClr>
          <a:srgbClr val="8CADAE"/>
        </a:buClr>
        <a:buSzPct val="75000"/>
        <a:buFont typeface="Wingdings 2" panose="05020102010507070707" pitchFamily="18" charset="2"/>
        <a:buChar char=""/>
        <a:defRPr sz="2000" kern="1200">
          <a:solidFill>
            <a:schemeClr val="tx1"/>
          </a:solidFill>
          <a:latin typeface="+mn-lt"/>
          <a:ea typeface="+mn-ea"/>
          <a:cs typeface="+mn-cs"/>
        </a:defRPr>
      </a:lvl3pPr>
      <a:lvl4pPr marL="1096935" indent="-228594" algn="l" rtl="0" eaLnBrk="0" fontAlgn="base" hangingPunct="0">
        <a:spcBef>
          <a:spcPct val="20000"/>
        </a:spcBef>
        <a:spcAft>
          <a:spcPct val="0"/>
        </a:spcAft>
        <a:buClr>
          <a:srgbClr val="8C7B70"/>
        </a:buClr>
        <a:buSzPct val="70000"/>
        <a:buFont typeface="Wingdings" panose="05000000000000000000" pitchFamily="2" charset="2"/>
        <a:buChar char=""/>
        <a:defRPr sz="2000" kern="1200">
          <a:solidFill>
            <a:schemeClr val="tx1"/>
          </a:solidFill>
          <a:latin typeface="+mn-lt"/>
          <a:ea typeface="+mn-ea"/>
          <a:cs typeface="+mn-cs"/>
        </a:defRPr>
      </a:lvl4pPr>
      <a:lvl5pPr marL="1371566" indent="-228594"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879" indent="-182875"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192" indent="-182875"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067" indent="-182875"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381" indent="-182875"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89" algn="l" rtl="0" eaLnBrk="1" latinLnBrk="0" hangingPunct="1">
        <a:defRPr kumimoji="0" kern="1200">
          <a:solidFill>
            <a:schemeClr val="tx1"/>
          </a:solidFill>
          <a:latin typeface="+mn-lt"/>
          <a:ea typeface="+mn-ea"/>
          <a:cs typeface="+mn-cs"/>
        </a:defRPr>
      </a:lvl2pPr>
      <a:lvl3pPr marL="914377" algn="l" rtl="0" eaLnBrk="1" latinLnBrk="0" hangingPunct="1">
        <a:defRPr kumimoji="0" kern="1200">
          <a:solidFill>
            <a:schemeClr val="tx1"/>
          </a:solidFill>
          <a:latin typeface="+mn-lt"/>
          <a:ea typeface="+mn-ea"/>
          <a:cs typeface="+mn-cs"/>
        </a:defRPr>
      </a:lvl3pPr>
      <a:lvl4pPr marL="1371566" algn="l" rtl="0" eaLnBrk="1" latinLnBrk="0" hangingPunct="1">
        <a:defRPr kumimoji="0" kern="1200">
          <a:solidFill>
            <a:schemeClr val="tx1"/>
          </a:solidFill>
          <a:latin typeface="+mn-lt"/>
          <a:ea typeface="+mn-ea"/>
          <a:cs typeface="+mn-cs"/>
        </a:defRPr>
      </a:lvl4pPr>
      <a:lvl5pPr marL="1828754" algn="l" rtl="0" eaLnBrk="1" latinLnBrk="0" hangingPunct="1">
        <a:defRPr kumimoji="0" kern="1200">
          <a:solidFill>
            <a:schemeClr val="tx1"/>
          </a:solidFill>
          <a:latin typeface="+mn-lt"/>
          <a:ea typeface="+mn-ea"/>
          <a:cs typeface="+mn-cs"/>
        </a:defRPr>
      </a:lvl5pPr>
      <a:lvl6pPr marL="2285943" algn="l" rtl="0" eaLnBrk="1" latinLnBrk="0" hangingPunct="1">
        <a:defRPr kumimoji="0" kern="1200">
          <a:solidFill>
            <a:schemeClr val="tx1"/>
          </a:solidFill>
          <a:latin typeface="+mn-lt"/>
          <a:ea typeface="+mn-ea"/>
          <a:cs typeface="+mn-cs"/>
        </a:defRPr>
      </a:lvl6pPr>
      <a:lvl7pPr marL="2743131" algn="l" rtl="0" eaLnBrk="1" latinLnBrk="0" hangingPunct="1">
        <a:defRPr kumimoji="0" kern="1200">
          <a:solidFill>
            <a:schemeClr val="tx1"/>
          </a:solidFill>
          <a:latin typeface="+mn-lt"/>
          <a:ea typeface="+mn-ea"/>
          <a:cs typeface="+mn-cs"/>
        </a:defRPr>
      </a:lvl7pPr>
      <a:lvl8pPr marL="3200320" algn="l" rtl="0" eaLnBrk="1" latinLnBrk="0" hangingPunct="1">
        <a:defRPr kumimoji="0" kern="1200">
          <a:solidFill>
            <a:schemeClr val="tx1"/>
          </a:solidFill>
          <a:latin typeface="+mn-lt"/>
          <a:ea typeface="+mn-ea"/>
          <a:cs typeface="+mn-cs"/>
        </a:defRPr>
      </a:lvl8pPr>
      <a:lvl9pPr marL="3657509"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5.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youtu.be/NM8GKlSVQT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hyperlink" Target="https://anmolkoul.files.wordpress.com/2015/06/projectnew.gif"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youtube.com/watch?v=xn7C6jgl0RI"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67E9A0E-E2DB-4EA1-9EBF-9C038D73C10D}"/>
              </a:ext>
            </a:extLst>
          </p:cNvPr>
          <p:cNvSpPr>
            <a:spLocks noGrp="1" noChangeArrowheads="1"/>
          </p:cNvSpPr>
          <p:nvPr>
            <p:ph type="ctrTitle"/>
          </p:nvPr>
        </p:nvSpPr>
        <p:spPr>
          <a:xfrm>
            <a:off x="2557669" y="0"/>
            <a:ext cx="8077200" cy="1646302"/>
          </a:xfrm>
        </p:spPr>
        <p:txBody>
          <a:bodyPr/>
          <a:lstStyle/>
          <a:p>
            <a:pPr algn="l" eaLnBrk="1" hangingPunct="1"/>
            <a:r>
              <a:rPr lang="en-US" altLang="en-US" sz="4600" dirty="0"/>
              <a:t>DAT 205 Capstone</a:t>
            </a:r>
          </a:p>
        </p:txBody>
      </p:sp>
      <p:sp>
        <p:nvSpPr>
          <p:cNvPr id="7171" name="Rectangle 3">
            <a:extLst>
              <a:ext uri="{FF2B5EF4-FFF2-40B4-BE49-F238E27FC236}">
                <a16:creationId xmlns:a16="http://schemas.microsoft.com/office/drawing/2014/main" id="{A69FD86F-DA73-47DC-BEBD-DC1FDFE39C8C}"/>
              </a:ext>
            </a:extLst>
          </p:cNvPr>
          <p:cNvSpPr>
            <a:spLocks noGrp="1" noChangeArrowheads="1"/>
          </p:cNvSpPr>
          <p:nvPr>
            <p:ph type="subTitle" idx="1"/>
          </p:nvPr>
        </p:nvSpPr>
        <p:spPr/>
        <p:txBody>
          <a:bodyPr>
            <a:normAutofit/>
          </a:bodyPr>
          <a:lstStyle/>
          <a:p>
            <a:pPr eaLnBrk="1" hangingPunct="1">
              <a:lnSpc>
                <a:spcPct val="90000"/>
              </a:lnSpc>
            </a:pPr>
            <a:r>
              <a:rPr lang="en-US" altLang="en-US" sz="2000" dirty="0"/>
              <a:t>Preparing PowerPoint Presentations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32F4DAF-2CC1-4ABA-9F6D-C77E3EBE3348}"/>
              </a:ext>
            </a:extLst>
          </p:cNvPr>
          <p:cNvSpPr>
            <a:spLocks noGrp="1"/>
          </p:cNvSpPr>
          <p:nvPr>
            <p:ph type="title"/>
          </p:nvPr>
        </p:nvSpPr>
        <p:spPr/>
        <p:txBody>
          <a:bodyPr/>
          <a:lstStyle/>
          <a:p>
            <a:r>
              <a:rPr lang="en-US" altLang="en-US"/>
              <a:t>Related work</a:t>
            </a:r>
          </a:p>
        </p:txBody>
      </p:sp>
      <p:sp>
        <p:nvSpPr>
          <p:cNvPr id="17411" name="Content Placeholder 2">
            <a:extLst>
              <a:ext uri="{FF2B5EF4-FFF2-40B4-BE49-F238E27FC236}">
                <a16:creationId xmlns:a16="http://schemas.microsoft.com/office/drawing/2014/main" id="{B4AB4609-59AA-42D7-B350-7411727161B5}"/>
              </a:ext>
            </a:extLst>
          </p:cNvPr>
          <p:cNvSpPr>
            <a:spLocks noGrp="1"/>
          </p:cNvSpPr>
          <p:nvPr>
            <p:ph idx="1"/>
          </p:nvPr>
        </p:nvSpPr>
        <p:spPr>
          <a:xfrm>
            <a:off x="530087" y="1719470"/>
            <a:ext cx="11379200" cy="3880773"/>
          </a:xfrm>
        </p:spPr>
        <p:txBody>
          <a:bodyPr>
            <a:noAutofit/>
          </a:bodyPr>
          <a:lstStyle/>
          <a:p>
            <a:r>
              <a:rPr lang="en-US" altLang="en-US" sz="2800" dirty="0"/>
              <a:t>Be familiar with all related or previous projects</a:t>
            </a:r>
          </a:p>
          <a:p>
            <a:endParaRPr lang="en-US" altLang="en-US" sz="2800" dirty="0"/>
          </a:p>
          <a:p>
            <a:r>
              <a:rPr lang="en-US" altLang="en-US" sz="2800" dirty="0"/>
              <a:t>Talk about results that are directly related to the objectives</a:t>
            </a:r>
          </a:p>
          <a:p>
            <a:endParaRPr lang="en-US" altLang="en-US" sz="2800" dirty="0"/>
          </a:p>
          <a:p>
            <a:r>
              <a:rPr lang="en-US" altLang="en-US" sz="2800" dirty="0"/>
              <a:t>References at the end of the talk or better in the report itself</a:t>
            </a:r>
          </a:p>
          <a:p>
            <a:pPr marL="0" indent="0">
              <a:buNone/>
            </a:pPr>
            <a:endParaRPr lang="en-US" altLang="en-US" sz="2800" dirty="0"/>
          </a:p>
          <a:p>
            <a:r>
              <a:rPr lang="en-US" altLang="en-US" sz="2800" dirty="0"/>
              <a:t>Acknowledge colleagues (title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27339168-86AF-4FF2-9631-9C8B069C4495}"/>
              </a:ext>
            </a:extLst>
          </p:cNvPr>
          <p:cNvSpPr>
            <a:spLocks noGrp="1"/>
          </p:cNvSpPr>
          <p:nvPr>
            <p:ph type="title"/>
          </p:nvPr>
        </p:nvSpPr>
        <p:spPr/>
        <p:txBody>
          <a:bodyPr/>
          <a:lstStyle/>
          <a:p>
            <a:r>
              <a:rPr lang="en-US" altLang="en-US"/>
              <a:t>Technical details: in or out?</a:t>
            </a:r>
          </a:p>
        </p:txBody>
      </p:sp>
      <p:sp>
        <p:nvSpPr>
          <p:cNvPr id="18435" name="Content Placeholder 2">
            <a:extLst>
              <a:ext uri="{FF2B5EF4-FFF2-40B4-BE49-F238E27FC236}">
                <a16:creationId xmlns:a16="http://schemas.microsoft.com/office/drawing/2014/main" id="{5A9547EB-1628-4E5E-A1C9-86BDD334535D}"/>
              </a:ext>
            </a:extLst>
          </p:cNvPr>
          <p:cNvSpPr>
            <a:spLocks noGrp="1"/>
          </p:cNvSpPr>
          <p:nvPr>
            <p:ph idx="1"/>
          </p:nvPr>
        </p:nvSpPr>
        <p:spPr>
          <a:xfrm>
            <a:off x="513521" y="1607882"/>
            <a:ext cx="10843775" cy="3880773"/>
          </a:xfrm>
        </p:spPr>
        <p:txBody>
          <a:bodyPr>
            <a:noAutofit/>
          </a:bodyPr>
          <a:lstStyle/>
          <a:p>
            <a:pPr>
              <a:buFont typeface="Wingdings" panose="05000000000000000000" pitchFamily="2" charset="2"/>
              <a:buNone/>
            </a:pPr>
            <a:r>
              <a:rPr lang="en-US" altLang="en-US" sz="2800" dirty="0"/>
              <a:t>A fine line</a:t>
            </a:r>
          </a:p>
          <a:p>
            <a:pPr lvl="1"/>
            <a:r>
              <a:rPr lang="en-US" altLang="en-US" sz="2400" dirty="0"/>
              <a:t>Present specific aspects that show the “meat” of your work</a:t>
            </a:r>
          </a:p>
          <a:p>
            <a:pPr lvl="1"/>
            <a:endParaRPr lang="en-US" altLang="en-US" sz="2400" dirty="0"/>
          </a:p>
          <a:p>
            <a:pPr lvl="1"/>
            <a:r>
              <a:rPr lang="en-US" altLang="en-US" sz="2400" dirty="0"/>
              <a:t>Leave the rest out or put it in an appendix. </a:t>
            </a:r>
          </a:p>
          <a:p>
            <a:pPr lvl="1"/>
            <a:endParaRPr lang="en-US" altLang="en-US" sz="2400" dirty="0"/>
          </a:p>
          <a:p>
            <a:pPr lvl="1"/>
            <a:r>
              <a:rPr lang="en-US" altLang="en-US" sz="2400" dirty="0"/>
              <a:t>Don’t fill up your slides with lots of data</a:t>
            </a:r>
          </a:p>
          <a:p>
            <a:pPr marL="274630" lvl="1" indent="0">
              <a:buNone/>
            </a:pPr>
            <a:endParaRPr lang="en-US" altLang="en-US" sz="2400" dirty="0"/>
          </a:p>
          <a:p>
            <a:pPr lvl="1"/>
            <a:r>
              <a:rPr lang="en-US" altLang="en-US" sz="2400" dirty="0"/>
              <a:t>Prepare back-up slides to answer questions. Leave them at the end of the presentation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50405D2-BB7F-4973-B0CD-F6F7B9527946}"/>
              </a:ext>
            </a:extLst>
          </p:cNvPr>
          <p:cNvSpPr>
            <a:spLocks noGrp="1"/>
          </p:cNvSpPr>
          <p:nvPr>
            <p:ph type="title"/>
          </p:nvPr>
        </p:nvSpPr>
        <p:spPr/>
        <p:txBody>
          <a:bodyPr/>
          <a:lstStyle/>
          <a:p>
            <a:r>
              <a:rPr lang="en-US" altLang="en-US" dirty="0"/>
              <a:t>The skeleton</a:t>
            </a:r>
          </a:p>
        </p:txBody>
      </p:sp>
      <p:sp>
        <p:nvSpPr>
          <p:cNvPr id="19459" name="Content Placeholder 2">
            <a:extLst>
              <a:ext uri="{FF2B5EF4-FFF2-40B4-BE49-F238E27FC236}">
                <a16:creationId xmlns:a16="http://schemas.microsoft.com/office/drawing/2014/main" id="{C66E3826-72E1-400F-A0C7-D564879279D9}"/>
              </a:ext>
            </a:extLst>
          </p:cNvPr>
          <p:cNvSpPr>
            <a:spLocks noGrp="1"/>
          </p:cNvSpPr>
          <p:nvPr>
            <p:ph idx="1"/>
          </p:nvPr>
        </p:nvSpPr>
        <p:spPr>
          <a:xfrm>
            <a:off x="402167" y="1686340"/>
            <a:ext cx="7772400" cy="3880773"/>
          </a:xfrm>
        </p:spPr>
        <p:txBody>
          <a:bodyPr>
            <a:noAutofit/>
          </a:bodyPr>
          <a:lstStyle/>
          <a:p>
            <a:r>
              <a:rPr lang="en-US" altLang="en-US" sz="2800" dirty="0"/>
              <a:t>What is the problem/opportunity?</a:t>
            </a:r>
          </a:p>
          <a:p>
            <a:r>
              <a:rPr lang="en-US" altLang="en-US" sz="2800" dirty="0"/>
              <a:t>Objectives and goals</a:t>
            </a:r>
          </a:p>
          <a:p>
            <a:r>
              <a:rPr lang="en-US" altLang="en-US" sz="2800" dirty="0"/>
              <a:t>What are the key takeaways</a:t>
            </a:r>
          </a:p>
          <a:p>
            <a:r>
              <a:rPr lang="en-US" altLang="en-US" sz="2800" dirty="0"/>
              <a:t>What are the next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C625445B-7450-44B9-916D-208F6817319E}"/>
              </a:ext>
            </a:extLst>
          </p:cNvPr>
          <p:cNvSpPr>
            <a:spLocks noGrp="1"/>
          </p:cNvSpPr>
          <p:nvPr>
            <p:ph type="title"/>
          </p:nvPr>
        </p:nvSpPr>
        <p:spPr/>
        <p:txBody>
          <a:bodyPr/>
          <a:lstStyle/>
          <a:p>
            <a:r>
              <a:rPr lang="en-US" altLang="en-US" dirty="0"/>
              <a:t>Preparing the presentation</a:t>
            </a:r>
          </a:p>
        </p:txBody>
      </p:sp>
      <p:sp>
        <p:nvSpPr>
          <p:cNvPr id="20483" name="Content Placeholder 2">
            <a:extLst>
              <a:ext uri="{FF2B5EF4-FFF2-40B4-BE49-F238E27FC236}">
                <a16:creationId xmlns:a16="http://schemas.microsoft.com/office/drawing/2014/main" id="{2B722BB2-0C7B-4E45-9E49-5E13CA1A1E86}"/>
              </a:ext>
            </a:extLst>
          </p:cNvPr>
          <p:cNvSpPr>
            <a:spLocks noGrp="1"/>
          </p:cNvSpPr>
          <p:nvPr>
            <p:ph idx="1"/>
          </p:nvPr>
        </p:nvSpPr>
        <p:spPr>
          <a:xfrm>
            <a:off x="612912" y="1815548"/>
            <a:ext cx="9631017" cy="3886200"/>
          </a:xfrm>
        </p:spPr>
        <p:txBody>
          <a:bodyPr>
            <a:normAutofit/>
          </a:bodyPr>
          <a:lstStyle/>
          <a:p>
            <a:r>
              <a:rPr lang="en-US" altLang="en-US" sz="2800" dirty="0"/>
              <a:t>Less is more. Fill in with narration not words</a:t>
            </a:r>
          </a:p>
          <a:p>
            <a:r>
              <a:rPr lang="en-US" altLang="en-US" sz="2800" dirty="0"/>
              <a:t>Use animation sparingly</a:t>
            </a:r>
          </a:p>
          <a:p>
            <a:r>
              <a:rPr lang="en-US" altLang="en-US" sz="2800" dirty="0"/>
              <a:t>Use color to emphasize some points</a:t>
            </a:r>
          </a:p>
          <a:p>
            <a:r>
              <a:rPr lang="en-US" altLang="en-US" sz="2800" dirty="0"/>
              <a:t>Be consistent! Layouts, fonts, etc.</a:t>
            </a:r>
          </a:p>
          <a:p>
            <a:r>
              <a:rPr lang="en-US" altLang="en-US" sz="2800" dirty="0"/>
              <a:t>Use slide real estate appropriately</a:t>
            </a:r>
          </a:p>
          <a:p>
            <a:pPr lvl="1"/>
            <a:r>
              <a:rPr lang="en-US" altLang="en-US" sz="2600" dirty="0"/>
              <a:t>White space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AD6A2C5-5057-483C-A022-708A335CEABA}"/>
              </a:ext>
            </a:extLst>
          </p:cNvPr>
          <p:cNvSpPr>
            <a:spLocks noGrp="1" noChangeArrowheads="1"/>
          </p:cNvSpPr>
          <p:nvPr>
            <p:ph type="title"/>
          </p:nvPr>
        </p:nvSpPr>
        <p:spPr/>
        <p:txBody>
          <a:bodyPr/>
          <a:lstStyle/>
          <a:p>
            <a:r>
              <a:rPr lang="en-US" altLang="en-US"/>
              <a:t>Slide layout - Bad</a:t>
            </a:r>
          </a:p>
        </p:txBody>
      </p:sp>
      <p:sp>
        <p:nvSpPr>
          <p:cNvPr id="29699" name="Rectangle 3">
            <a:extLst>
              <a:ext uri="{FF2B5EF4-FFF2-40B4-BE49-F238E27FC236}">
                <a16:creationId xmlns:a16="http://schemas.microsoft.com/office/drawing/2014/main" id="{43255802-AE8D-4D7F-BE96-23131F4ED6F8}"/>
              </a:ext>
            </a:extLst>
          </p:cNvPr>
          <p:cNvSpPr>
            <a:spLocks noGrp="1" noChangeArrowheads="1"/>
          </p:cNvSpPr>
          <p:nvPr>
            <p:ph idx="1"/>
          </p:nvPr>
        </p:nvSpPr>
        <p:spPr>
          <a:xfrm>
            <a:off x="622851" y="1732723"/>
            <a:ext cx="10614991" cy="3880773"/>
          </a:xfrm>
        </p:spPr>
        <p:txBody>
          <a:bodyPr>
            <a:normAutofit/>
          </a:bodyPr>
          <a:lstStyle/>
          <a:p>
            <a:pPr>
              <a:lnSpc>
                <a:spcPct val="90000"/>
              </a:lnSpc>
            </a:pPr>
            <a:r>
              <a:rPr lang="en-US" altLang="en-US" sz="2400" dirty="0"/>
              <a:t>This page contains too many words for a presentation slide.  It is not written in point form, making it difficult both for your audience to read and for you to present each point. Although there are exactly the same number of points on this slide as the previous slide, it looks much more complicated.  In short, your audience will spend too much time trying to read this paragraph instead of listening to you.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3AC1B5E3-ECD1-4705-965A-B01F42341941}"/>
              </a:ext>
            </a:extLst>
          </p:cNvPr>
          <p:cNvSpPr>
            <a:spLocks noGrp="1" noChangeArrowheads="1"/>
          </p:cNvSpPr>
          <p:nvPr>
            <p:ph type="title"/>
          </p:nvPr>
        </p:nvSpPr>
        <p:spPr/>
        <p:txBody>
          <a:bodyPr/>
          <a:lstStyle/>
          <a:p>
            <a:r>
              <a:rPr lang="en-US" altLang="en-US"/>
              <a:t>Slide layout – Good</a:t>
            </a:r>
          </a:p>
        </p:txBody>
      </p:sp>
      <p:sp>
        <p:nvSpPr>
          <p:cNvPr id="34819" name="Rectangle 3">
            <a:extLst>
              <a:ext uri="{FF2B5EF4-FFF2-40B4-BE49-F238E27FC236}">
                <a16:creationId xmlns:a16="http://schemas.microsoft.com/office/drawing/2014/main" id="{34055765-02E4-4688-BA22-B442A709BB0A}"/>
              </a:ext>
            </a:extLst>
          </p:cNvPr>
          <p:cNvSpPr>
            <a:spLocks noGrp="1" noChangeArrowheads="1"/>
          </p:cNvSpPr>
          <p:nvPr>
            <p:ph idx="1"/>
          </p:nvPr>
        </p:nvSpPr>
        <p:spPr>
          <a:xfrm>
            <a:off x="402167" y="1686340"/>
            <a:ext cx="10544129" cy="3880773"/>
          </a:xfrm>
        </p:spPr>
        <p:txBody>
          <a:bodyPr>
            <a:normAutofit/>
          </a:bodyPr>
          <a:lstStyle/>
          <a:p>
            <a:r>
              <a:rPr lang="en-US" altLang="en-US" sz="3200" dirty="0"/>
              <a:t>Show one point at a time:</a:t>
            </a:r>
          </a:p>
          <a:p>
            <a:pPr lvl="1"/>
            <a:r>
              <a:rPr lang="en-US" altLang="en-US" sz="2800" dirty="0"/>
              <a:t>Will help audience concentrate on what you are saying</a:t>
            </a:r>
          </a:p>
          <a:p>
            <a:pPr lvl="1"/>
            <a:endParaRPr lang="en-US" altLang="en-US" sz="2800" dirty="0"/>
          </a:p>
          <a:p>
            <a:pPr lvl="1"/>
            <a:r>
              <a:rPr lang="en-US" altLang="en-US" sz="2800" dirty="0"/>
              <a:t>Will prevent audience from reading ahead</a:t>
            </a:r>
          </a:p>
          <a:p>
            <a:pPr marL="274630" lvl="1" indent="0">
              <a:buNone/>
            </a:pPr>
            <a:endParaRPr lang="en-US" altLang="en-US" sz="2800" dirty="0"/>
          </a:p>
          <a:p>
            <a:pPr lvl="1"/>
            <a:r>
              <a:rPr lang="en-US" altLang="en-US" sz="2800" dirty="0"/>
              <a:t>Will help you keep your presentation focused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8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81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8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uiExpand="1"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B227CDB-EC2C-44DF-ACF5-CFFDC9080619}"/>
              </a:ext>
            </a:extLst>
          </p:cNvPr>
          <p:cNvSpPr>
            <a:spLocks noGrp="1" noChangeArrowheads="1"/>
          </p:cNvSpPr>
          <p:nvPr>
            <p:ph type="title"/>
          </p:nvPr>
        </p:nvSpPr>
        <p:spPr>
          <a:xfrm>
            <a:off x="2544418" y="314739"/>
            <a:ext cx="6347713" cy="762000"/>
          </a:xfrm>
        </p:spPr>
        <p:txBody>
          <a:bodyPr/>
          <a:lstStyle/>
          <a:p>
            <a:r>
              <a:rPr lang="en-US" altLang="en-US" dirty="0"/>
              <a:t>Fonts - Good</a:t>
            </a:r>
          </a:p>
        </p:txBody>
      </p:sp>
      <p:sp>
        <p:nvSpPr>
          <p:cNvPr id="32771" name="Rectangle 3">
            <a:extLst>
              <a:ext uri="{FF2B5EF4-FFF2-40B4-BE49-F238E27FC236}">
                <a16:creationId xmlns:a16="http://schemas.microsoft.com/office/drawing/2014/main" id="{E9BDABBB-1359-4B67-8B3F-863CD101CF92}"/>
              </a:ext>
            </a:extLst>
          </p:cNvPr>
          <p:cNvSpPr>
            <a:spLocks noGrp="1" noChangeArrowheads="1"/>
          </p:cNvSpPr>
          <p:nvPr>
            <p:ph idx="1"/>
          </p:nvPr>
        </p:nvSpPr>
        <p:spPr>
          <a:xfrm>
            <a:off x="672549" y="1657008"/>
            <a:ext cx="10393016" cy="3880773"/>
          </a:xfrm>
        </p:spPr>
        <p:txBody>
          <a:bodyPr/>
          <a:lstStyle/>
          <a:p>
            <a:r>
              <a:rPr lang="en-US" altLang="en-US" sz="2800" dirty="0"/>
              <a:t>Use a decent font size</a:t>
            </a:r>
          </a:p>
          <a:p>
            <a:pPr lvl="1"/>
            <a:r>
              <a:rPr lang="en-US" altLang="en-US" sz="2600" dirty="0"/>
              <a:t>Use different size fonts for main points and secondary points</a:t>
            </a:r>
          </a:p>
          <a:p>
            <a:pPr lvl="2"/>
            <a:r>
              <a:rPr lang="en-US" altLang="en-US" sz="2200" dirty="0"/>
              <a:t>this font is 22-point, the main point font is 28-point, and the title font is 44-point</a:t>
            </a:r>
          </a:p>
          <a:p>
            <a:pPr marL="593711" lvl="2" indent="0">
              <a:buNone/>
            </a:pPr>
            <a:endParaRPr lang="en-US" altLang="en-US" sz="2200" dirty="0"/>
          </a:p>
          <a:p>
            <a:pPr lvl="1"/>
            <a:r>
              <a:rPr lang="en-US" altLang="en-US" sz="2600" dirty="0"/>
              <a:t>Use a standard font, nothing strange </a:t>
            </a:r>
            <a:endParaRPr lang="en-US" altLang="en-US" sz="1800" dirty="0"/>
          </a:p>
          <a:p>
            <a:endParaRPr lang="en-US" altLang="en-US"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2AEEE4D-B721-43D5-9C9E-183EBA64873E}"/>
              </a:ext>
            </a:extLst>
          </p:cNvPr>
          <p:cNvSpPr>
            <a:spLocks noGrp="1" noChangeArrowheads="1"/>
          </p:cNvSpPr>
          <p:nvPr>
            <p:ph type="title"/>
          </p:nvPr>
        </p:nvSpPr>
        <p:spPr/>
        <p:txBody>
          <a:bodyPr/>
          <a:lstStyle/>
          <a:p>
            <a:r>
              <a:rPr lang="en-US" altLang="en-US"/>
              <a:t>Fonts - Bad</a:t>
            </a:r>
          </a:p>
        </p:txBody>
      </p:sp>
      <p:sp>
        <p:nvSpPr>
          <p:cNvPr id="33795" name="Rectangle 3">
            <a:extLst>
              <a:ext uri="{FF2B5EF4-FFF2-40B4-BE49-F238E27FC236}">
                <a16:creationId xmlns:a16="http://schemas.microsoft.com/office/drawing/2014/main" id="{5D069840-4BC8-4A2B-B4F0-821F483EEA84}"/>
              </a:ext>
            </a:extLst>
          </p:cNvPr>
          <p:cNvSpPr>
            <a:spLocks noGrp="1" noChangeArrowheads="1"/>
          </p:cNvSpPr>
          <p:nvPr>
            <p:ph idx="1"/>
          </p:nvPr>
        </p:nvSpPr>
        <p:spPr>
          <a:xfrm>
            <a:off x="834887" y="1855305"/>
            <a:ext cx="6347714" cy="3880773"/>
          </a:xfrm>
        </p:spPr>
        <p:txBody>
          <a:bodyPr/>
          <a:lstStyle/>
          <a:p>
            <a:r>
              <a:rPr lang="en-US" altLang="en-US" sz="1400" dirty="0"/>
              <a:t>If you use a small font, your audience won’t be able to read what you have written</a:t>
            </a:r>
          </a:p>
          <a:p>
            <a:endParaRPr lang="en-US" altLang="en-US" sz="1400" dirty="0"/>
          </a:p>
          <a:p>
            <a:r>
              <a:rPr lang="en-US" altLang="en-US" dirty="0"/>
              <a:t>CAPITALIZE ONLY WHEN NECESSARY.  IT IS DIFFICULT TO READ</a:t>
            </a:r>
          </a:p>
          <a:p>
            <a:endParaRPr lang="en-US" altLang="en-US" dirty="0"/>
          </a:p>
          <a:p>
            <a:r>
              <a:rPr lang="en-US" altLang="en-US" dirty="0">
                <a:latin typeface="Impact" panose="020B0806030902050204" pitchFamily="34" charset="0"/>
              </a:rPr>
              <a:t>Don’t use a complicated font</a:t>
            </a:r>
          </a:p>
          <a:p>
            <a:pPr>
              <a:buFont typeface="Wingdings" panose="05000000000000000000" pitchFamily="2" charset="2"/>
              <a:buNone/>
            </a:pPr>
            <a:endParaRPr lang="en-US" altLang="en-US" dirty="0">
              <a:latin typeface="Impact" panose="020B0806030902050204" pitchFamily="34" charset="0"/>
            </a:endParaRPr>
          </a:p>
          <a:p>
            <a:endParaRPr lang="en-US"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47206A9-C064-4C7F-B49A-2AE94D39B045}"/>
              </a:ext>
            </a:extLst>
          </p:cNvPr>
          <p:cNvSpPr>
            <a:spLocks noGrp="1" noChangeArrowheads="1"/>
          </p:cNvSpPr>
          <p:nvPr>
            <p:ph type="title"/>
          </p:nvPr>
        </p:nvSpPr>
        <p:spPr>
          <a:xfrm>
            <a:off x="2710707" y="-268894"/>
            <a:ext cx="5937755" cy="1188720"/>
          </a:xfrm>
        </p:spPr>
        <p:txBody>
          <a:bodyPr/>
          <a:lstStyle/>
          <a:p>
            <a:r>
              <a:rPr lang="en-US" altLang="en-US" dirty="0"/>
              <a:t>Color - Good</a:t>
            </a:r>
          </a:p>
        </p:txBody>
      </p:sp>
      <p:sp>
        <p:nvSpPr>
          <p:cNvPr id="34819" name="Rectangle 3">
            <a:extLst>
              <a:ext uri="{FF2B5EF4-FFF2-40B4-BE49-F238E27FC236}">
                <a16:creationId xmlns:a16="http://schemas.microsoft.com/office/drawing/2014/main" id="{39EDC5E7-880D-4170-8D94-1C583214EF8C}"/>
              </a:ext>
            </a:extLst>
          </p:cNvPr>
          <p:cNvSpPr>
            <a:spLocks noGrp="1" noChangeArrowheads="1"/>
          </p:cNvSpPr>
          <p:nvPr>
            <p:ph idx="1"/>
          </p:nvPr>
        </p:nvSpPr>
        <p:spPr>
          <a:xfrm>
            <a:off x="842150" y="1845367"/>
            <a:ext cx="9653571" cy="3880773"/>
          </a:xfrm>
        </p:spPr>
        <p:txBody>
          <a:bodyPr>
            <a:normAutofit/>
          </a:bodyPr>
          <a:lstStyle/>
          <a:p>
            <a:r>
              <a:rPr lang="en-US" altLang="en-US" sz="2800" dirty="0"/>
              <a:t>Use font color that contrasts sharply with the background </a:t>
            </a:r>
          </a:p>
          <a:p>
            <a:pPr lvl="2"/>
            <a:r>
              <a:rPr lang="en-US" altLang="en-US" dirty="0">
                <a:solidFill>
                  <a:schemeClr val="tx2">
                    <a:lumMod val="40000"/>
                    <a:lumOff val="60000"/>
                  </a:schemeClr>
                </a:solidFill>
              </a:rPr>
              <a:t>Blue font on white background</a:t>
            </a:r>
          </a:p>
          <a:p>
            <a:r>
              <a:rPr lang="en-US" altLang="en-US" sz="2800" dirty="0"/>
              <a:t>Use color to reinforce the logic of your structure</a:t>
            </a:r>
          </a:p>
          <a:p>
            <a:pPr lvl="2"/>
            <a:r>
              <a:rPr lang="en-US" altLang="en-US" dirty="0"/>
              <a:t>Ex: light blue title and dark blue text</a:t>
            </a:r>
          </a:p>
          <a:p>
            <a:pPr marL="593711" lvl="2" indent="0">
              <a:buNone/>
            </a:pPr>
            <a:endParaRPr lang="en-US" altLang="en-US" dirty="0"/>
          </a:p>
          <a:p>
            <a:r>
              <a:rPr lang="en-US" altLang="en-US" sz="2800" dirty="0"/>
              <a:t>Use color to emphasize a point</a:t>
            </a:r>
          </a:p>
          <a:p>
            <a:pPr lvl="2"/>
            <a:r>
              <a:rPr lang="en-US" altLang="en-US" dirty="0"/>
              <a:t>But only use this </a:t>
            </a:r>
            <a:r>
              <a:rPr lang="en-US" altLang="en-US" dirty="0">
                <a:solidFill>
                  <a:srgbClr val="FF0000"/>
                </a:solidFill>
              </a:rPr>
              <a:t>occasionally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DB6457C-A54E-4593-9EF8-7131C385F9ED}"/>
              </a:ext>
            </a:extLst>
          </p:cNvPr>
          <p:cNvSpPr>
            <a:spLocks noGrp="1" noChangeArrowheads="1"/>
          </p:cNvSpPr>
          <p:nvPr>
            <p:ph type="title"/>
          </p:nvPr>
        </p:nvSpPr>
        <p:spPr>
          <a:xfrm>
            <a:off x="3127121" y="-146973"/>
            <a:ext cx="5937755" cy="1188720"/>
          </a:xfrm>
        </p:spPr>
        <p:txBody>
          <a:bodyPr/>
          <a:lstStyle/>
          <a:p>
            <a:r>
              <a:rPr lang="en-US" altLang="en-US" dirty="0"/>
              <a:t>Color - Bad</a:t>
            </a:r>
          </a:p>
        </p:txBody>
      </p:sp>
      <p:sp>
        <p:nvSpPr>
          <p:cNvPr id="35843" name="Rectangle 3">
            <a:extLst>
              <a:ext uri="{FF2B5EF4-FFF2-40B4-BE49-F238E27FC236}">
                <a16:creationId xmlns:a16="http://schemas.microsoft.com/office/drawing/2014/main" id="{3C1FC59B-16BD-4A69-A29A-D19AF4A92682}"/>
              </a:ext>
            </a:extLst>
          </p:cNvPr>
          <p:cNvSpPr>
            <a:spLocks noGrp="1" noChangeArrowheads="1"/>
          </p:cNvSpPr>
          <p:nvPr>
            <p:ph idx="1"/>
          </p:nvPr>
        </p:nvSpPr>
        <p:spPr>
          <a:xfrm>
            <a:off x="762037" y="1749288"/>
            <a:ext cx="9707180" cy="3880773"/>
          </a:xfrm>
        </p:spPr>
        <p:txBody>
          <a:bodyPr>
            <a:normAutofit/>
          </a:bodyPr>
          <a:lstStyle/>
          <a:p>
            <a:pPr>
              <a:lnSpc>
                <a:spcPct val="90000"/>
              </a:lnSpc>
            </a:pPr>
            <a:r>
              <a:rPr lang="en-US" altLang="en-US" sz="2800" dirty="0">
                <a:solidFill>
                  <a:srgbClr val="FFFF00"/>
                </a:solidFill>
              </a:rPr>
              <a:t>Using a font color that does not contrast with the background color is hard to read </a:t>
            </a:r>
          </a:p>
          <a:p>
            <a:pPr>
              <a:lnSpc>
                <a:spcPct val="90000"/>
              </a:lnSpc>
            </a:pPr>
            <a:endParaRPr lang="en-US" altLang="en-US" sz="2800" dirty="0">
              <a:solidFill>
                <a:srgbClr val="FFFF00"/>
              </a:solidFill>
            </a:endParaRPr>
          </a:p>
          <a:p>
            <a:pPr>
              <a:lnSpc>
                <a:spcPct val="90000"/>
              </a:lnSpc>
            </a:pPr>
            <a:r>
              <a:rPr lang="en-US" altLang="en-US" sz="2800" dirty="0"/>
              <a:t>Using color for decoration is </a:t>
            </a:r>
            <a:r>
              <a:rPr lang="en-US" altLang="en-US" sz="2800" dirty="0">
                <a:solidFill>
                  <a:schemeClr val="accent2"/>
                </a:solidFill>
              </a:rPr>
              <a:t>distracting </a:t>
            </a:r>
            <a:r>
              <a:rPr lang="en-US" altLang="en-US" sz="2800" dirty="0"/>
              <a:t>and </a:t>
            </a:r>
            <a:r>
              <a:rPr lang="en-US" altLang="en-US" sz="2800" dirty="0">
                <a:solidFill>
                  <a:schemeClr val="folHlink"/>
                </a:solidFill>
              </a:rPr>
              <a:t>annoying</a:t>
            </a:r>
            <a:r>
              <a:rPr lang="en-US" altLang="en-US" sz="2800" dirty="0"/>
              <a:t>.</a:t>
            </a:r>
          </a:p>
          <a:p>
            <a:pPr>
              <a:lnSpc>
                <a:spcPct val="90000"/>
              </a:lnSpc>
            </a:pPr>
            <a:endParaRPr lang="en-US" altLang="en-US" sz="2800" dirty="0"/>
          </a:p>
          <a:p>
            <a:pPr>
              <a:lnSpc>
                <a:spcPct val="90000"/>
              </a:lnSpc>
            </a:pPr>
            <a:r>
              <a:rPr lang="en-US" altLang="en-US" sz="2800" dirty="0">
                <a:solidFill>
                  <a:srgbClr val="FF3399"/>
                </a:solidFill>
              </a:rPr>
              <a:t>Using a different color for each point is unnecessary</a:t>
            </a:r>
          </a:p>
          <a:p>
            <a:pPr lvl="2">
              <a:lnSpc>
                <a:spcPct val="90000"/>
              </a:lnSpc>
            </a:pPr>
            <a:r>
              <a:rPr lang="en-US" altLang="en-US" dirty="0">
                <a:solidFill>
                  <a:srgbClr val="FF0000"/>
                </a:solidFill>
              </a:rPr>
              <a:t>Same for secondary points</a:t>
            </a:r>
          </a:p>
          <a:p>
            <a:pPr marL="593711" lvl="2" indent="0">
              <a:lnSpc>
                <a:spcPct val="90000"/>
              </a:lnSpc>
              <a:buNone/>
            </a:pPr>
            <a:endParaRPr lang="en-US" altLang="en-US" dirty="0">
              <a:solidFill>
                <a:srgbClr val="FF0000"/>
              </a:solidFill>
            </a:endParaRPr>
          </a:p>
          <a:p>
            <a:pPr>
              <a:lnSpc>
                <a:spcPct val="90000"/>
              </a:lnSpc>
            </a:pPr>
            <a:r>
              <a:rPr lang="en-US" altLang="en-US" sz="2800" dirty="0">
                <a:solidFill>
                  <a:srgbClr val="FF0000"/>
                </a:solidFill>
              </a:rPr>
              <a:t>T</a:t>
            </a:r>
            <a:r>
              <a:rPr lang="en-US" altLang="en-US" sz="2800" dirty="0">
                <a:solidFill>
                  <a:srgbClr val="FF6600"/>
                </a:solidFill>
              </a:rPr>
              <a:t>r</a:t>
            </a:r>
            <a:r>
              <a:rPr lang="en-US" altLang="en-US" sz="2800" dirty="0">
                <a:solidFill>
                  <a:srgbClr val="FFFF00"/>
                </a:solidFill>
              </a:rPr>
              <a:t>y</a:t>
            </a:r>
            <a:r>
              <a:rPr lang="en-US" altLang="en-US" sz="2800" dirty="0">
                <a:solidFill>
                  <a:srgbClr val="33CC33"/>
                </a:solidFill>
              </a:rPr>
              <a:t>i</a:t>
            </a:r>
            <a:r>
              <a:rPr lang="en-US" altLang="en-US" sz="2800" dirty="0">
                <a:solidFill>
                  <a:srgbClr val="0066FF"/>
                </a:solidFill>
              </a:rPr>
              <a:t>n</a:t>
            </a:r>
            <a:r>
              <a:rPr lang="en-US" altLang="en-US" sz="2800" dirty="0">
                <a:solidFill>
                  <a:schemeClr val="folHlink"/>
                </a:solidFill>
              </a:rPr>
              <a:t>g</a:t>
            </a:r>
            <a:r>
              <a:rPr lang="en-US" altLang="en-US" sz="2800" dirty="0">
                <a:solidFill>
                  <a:srgbClr val="FF3399"/>
                </a:solidFill>
              </a:rPr>
              <a:t> t</a:t>
            </a:r>
            <a:r>
              <a:rPr lang="en-US" altLang="en-US" sz="2800" dirty="0">
                <a:solidFill>
                  <a:srgbClr val="FF0000"/>
                </a:solidFill>
              </a:rPr>
              <a:t>o</a:t>
            </a:r>
            <a:r>
              <a:rPr lang="en-US" altLang="en-US" sz="2800" dirty="0">
                <a:solidFill>
                  <a:srgbClr val="FF3399"/>
                </a:solidFill>
              </a:rPr>
              <a:t> </a:t>
            </a:r>
            <a:r>
              <a:rPr lang="en-US" altLang="en-US" sz="2800" dirty="0">
                <a:solidFill>
                  <a:srgbClr val="FF6600"/>
                </a:solidFill>
              </a:rPr>
              <a:t>b</a:t>
            </a:r>
            <a:r>
              <a:rPr lang="en-US" altLang="en-US" sz="2800" dirty="0">
                <a:solidFill>
                  <a:srgbClr val="FFFF00"/>
                </a:solidFill>
              </a:rPr>
              <a:t>e </a:t>
            </a:r>
            <a:r>
              <a:rPr lang="en-US" altLang="en-US" sz="2800" dirty="0">
                <a:solidFill>
                  <a:srgbClr val="33CC33"/>
                </a:solidFill>
              </a:rPr>
              <a:t>c</a:t>
            </a:r>
            <a:r>
              <a:rPr lang="en-US" altLang="en-US" sz="2800" dirty="0">
                <a:solidFill>
                  <a:srgbClr val="0066FF"/>
                </a:solidFill>
              </a:rPr>
              <a:t>r</a:t>
            </a:r>
            <a:r>
              <a:rPr lang="en-US" altLang="en-US" sz="2800" dirty="0">
                <a:solidFill>
                  <a:schemeClr val="folHlink"/>
                </a:solidFill>
              </a:rPr>
              <a:t>e</a:t>
            </a:r>
            <a:r>
              <a:rPr lang="en-US" altLang="en-US" sz="2800" dirty="0">
                <a:solidFill>
                  <a:srgbClr val="FF3399"/>
                </a:solidFill>
              </a:rPr>
              <a:t>a</a:t>
            </a:r>
            <a:r>
              <a:rPr lang="en-US" altLang="en-US" sz="2800" dirty="0">
                <a:solidFill>
                  <a:srgbClr val="FF0000"/>
                </a:solidFill>
              </a:rPr>
              <a:t>t</a:t>
            </a:r>
            <a:r>
              <a:rPr lang="en-US" altLang="en-US" sz="2800" dirty="0">
                <a:solidFill>
                  <a:srgbClr val="FF6600"/>
                </a:solidFill>
              </a:rPr>
              <a:t>i</a:t>
            </a:r>
            <a:r>
              <a:rPr lang="en-US" altLang="en-US" sz="2800" dirty="0">
                <a:solidFill>
                  <a:srgbClr val="FFFF00"/>
                </a:solidFill>
              </a:rPr>
              <a:t>v</a:t>
            </a:r>
            <a:r>
              <a:rPr lang="en-US" altLang="en-US" sz="2800" dirty="0">
                <a:solidFill>
                  <a:srgbClr val="33CC33"/>
                </a:solidFill>
              </a:rPr>
              <a:t>e</a:t>
            </a:r>
            <a:r>
              <a:rPr lang="en-US" altLang="en-US" sz="2800" dirty="0">
                <a:solidFill>
                  <a:srgbClr val="FF3399"/>
                </a:solidFill>
              </a:rPr>
              <a:t> </a:t>
            </a:r>
            <a:r>
              <a:rPr lang="en-US" altLang="en-US" sz="2800" dirty="0">
                <a:solidFill>
                  <a:srgbClr val="0066FF"/>
                </a:solidFill>
              </a:rPr>
              <a:t>c</a:t>
            </a:r>
            <a:r>
              <a:rPr lang="en-US" altLang="en-US" sz="2800" dirty="0">
                <a:solidFill>
                  <a:schemeClr val="folHlink"/>
                </a:solidFill>
              </a:rPr>
              <a:t>a</a:t>
            </a:r>
            <a:r>
              <a:rPr lang="en-US" altLang="en-US" sz="2800" dirty="0">
                <a:solidFill>
                  <a:srgbClr val="FF3399"/>
                </a:solidFill>
              </a:rPr>
              <a:t>n </a:t>
            </a:r>
            <a:r>
              <a:rPr lang="en-US" altLang="en-US" sz="2800" dirty="0">
                <a:solidFill>
                  <a:srgbClr val="FF0000"/>
                </a:solidFill>
              </a:rPr>
              <a:t>a</a:t>
            </a:r>
            <a:r>
              <a:rPr lang="en-US" altLang="en-US" sz="2800" dirty="0">
                <a:solidFill>
                  <a:srgbClr val="FF6600"/>
                </a:solidFill>
              </a:rPr>
              <a:t>l</a:t>
            </a:r>
            <a:r>
              <a:rPr lang="en-US" altLang="en-US" sz="2800" dirty="0">
                <a:solidFill>
                  <a:srgbClr val="FFFF00"/>
                </a:solidFill>
              </a:rPr>
              <a:t>s</a:t>
            </a:r>
            <a:r>
              <a:rPr lang="en-US" altLang="en-US" sz="2800" dirty="0">
                <a:solidFill>
                  <a:srgbClr val="33CC33"/>
                </a:solidFill>
              </a:rPr>
              <a:t>o</a:t>
            </a:r>
            <a:r>
              <a:rPr lang="en-US" altLang="en-US" sz="2800" dirty="0">
                <a:solidFill>
                  <a:srgbClr val="FF3399"/>
                </a:solidFill>
              </a:rPr>
              <a:t> </a:t>
            </a:r>
            <a:r>
              <a:rPr lang="en-US" altLang="en-US" sz="2800" dirty="0">
                <a:solidFill>
                  <a:srgbClr val="0066FF"/>
                </a:solidFill>
              </a:rPr>
              <a:t>b</a:t>
            </a:r>
            <a:r>
              <a:rPr lang="en-US" altLang="en-US" sz="2800" dirty="0">
                <a:solidFill>
                  <a:schemeClr val="folHlink"/>
                </a:solidFill>
              </a:rPr>
              <a:t>e</a:t>
            </a:r>
            <a:r>
              <a:rPr lang="en-US" altLang="en-US" sz="2800" dirty="0">
                <a:solidFill>
                  <a:srgbClr val="FF3399"/>
                </a:solidFill>
              </a:rPr>
              <a:t> b</a:t>
            </a:r>
            <a:r>
              <a:rPr lang="en-US" altLang="en-US" sz="2800" dirty="0">
                <a:solidFill>
                  <a:srgbClr val="FF0000"/>
                </a:solidFill>
              </a:rPr>
              <a:t>a</a:t>
            </a:r>
            <a:r>
              <a:rPr lang="en-US" altLang="en-US" sz="2800" dirty="0">
                <a:solidFill>
                  <a:srgbClr val="FF6600"/>
                </a:solidFill>
              </a:rPr>
              <a:t>d</a:t>
            </a:r>
            <a:endParaRPr lang="en-US" altLang="en-US" sz="2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C5E8AB09-4004-4A9F-93AD-DE34AE990625}"/>
              </a:ext>
            </a:extLst>
          </p:cNvPr>
          <p:cNvSpPr>
            <a:spLocks noGrp="1"/>
          </p:cNvSpPr>
          <p:nvPr>
            <p:ph type="title"/>
          </p:nvPr>
        </p:nvSpPr>
        <p:spPr/>
        <p:txBody>
          <a:bodyPr>
            <a:normAutofit/>
          </a:bodyPr>
          <a:lstStyle/>
          <a:p>
            <a:pPr eaLnBrk="1" hangingPunct="1"/>
            <a:r>
              <a:rPr lang="en-US" altLang="en-US" sz="4000" dirty="0"/>
              <a:t>Purpose of a Presentation</a:t>
            </a:r>
          </a:p>
        </p:txBody>
      </p:sp>
      <p:sp>
        <p:nvSpPr>
          <p:cNvPr id="9219" name="Content Placeholder 2">
            <a:extLst>
              <a:ext uri="{FF2B5EF4-FFF2-40B4-BE49-F238E27FC236}">
                <a16:creationId xmlns:a16="http://schemas.microsoft.com/office/drawing/2014/main" id="{1A363F4C-2204-4051-A856-3B677FFA4D74}"/>
              </a:ext>
            </a:extLst>
          </p:cNvPr>
          <p:cNvSpPr>
            <a:spLocks noGrp="1"/>
          </p:cNvSpPr>
          <p:nvPr>
            <p:ph sz="half" idx="1"/>
          </p:nvPr>
        </p:nvSpPr>
        <p:spPr>
          <a:xfrm>
            <a:off x="674522" y="1577870"/>
            <a:ext cx="4384031" cy="3101982"/>
          </a:xfrm>
        </p:spPr>
        <p:txBody>
          <a:bodyPr>
            <a:normAutofit fontScale="92500" lnSpcReduction="10000"/>
          </a:bodyPr>
          <a:lstStyle/>
          <a:p>
            <a:pPr eaLnBrk="1" hangingPunct="1">
              <a:buFont typeface="Wingdings" panose="05000000000000000000" pitchFamily="2" charset="2"/>
              <a:buNone/>
            </a:pPr>
            <a:r>
              <a:rPr lang="en-US" altLang="en-US" dirty="0">
                <a:solidFill>
                  <a:schemeClr val="bg2">
                    <a:lumMod val="50000"/>
                  </a:schemeClr>
                </a:solidFill>
              </a:rPr>
              <a:t>Is not to</a:t>
            </a:r>
          </a:p>
          <a:p>
            <a:pPr eaLnBrk="1" hangingPunct="1"/>
            <a:r>
              <a:rPr lang="en-US" altLang="en-US" dirty="0"/>
              <a:t>Impress the audience</a:t>
            </a:r>
          </a:p>
          <a:p>
            <a:pPr eaLnBrk="1" hangingPunct="1"/>
            <a:r>
              <a:rPr lang="en-US" altLang="en-US" dirty="0"/>
              <a:t>Tell them all you know about a subject</a:t>
            </a:r>
          </a:p>
          <a:p>
            <a:pPr eaLnBrk="1" hangingPunct="1"/>
            <a:r>
              <a:rPr lang="en-US" altLang="en-US" dirty="0"/>
              <a:t>Present every little detail of your work</a:t>
            </a:r>
          </a:p>
        </p:txBody>
      </p:sp>
      <p:sp>
        <p:nvSpPr>
          <p:cNvPr id="9220" name="Content Placeholder 3">
            <a:extLst>
              <a:ext uri="{FF2B5EF4-FFF2-40B4-BE49-F238E27FC236}">
                <a16:creationId xmlns:a16="http://schemas.microsoft.com/office/drawing/2014/main" id="{37199E3D-CCCC-42D7-801E-19E6A55587B1}"/>
              </a:ext>
            </a:extLst>
          </p:cNvPr>
          <p:cNvSpPr>
            <a:spLocks noGrp="1"/>
          </p:cNvSpPr>
          <p:nvPr>
            <p:ph sz="half" idx="2"/>
          </p:nvPr>
        </p:nvSpPr>
        <p:spPr>
          <a:xfrm>
            <a:off x="6457585" y="1577870"/>
            <a:ext cx="4387355" cy="3101982"/>
          </a:xfrm>
        </p:spPr>
        <p:txBody>
          <a:bodyPr>
            <a:normAutofit fontScale="92500" lnSpcReduction="10000"/>
          </a:bodyPr>
          <a:lstStyle/>
          <a:p>
            <a:pPr eaLnBrk="1" hangingPunct="1">
              <a:buFont typeface="Wingdings" panose="05000000000000000000" pitchFamily="2" charset="2"/>
              <a:buNone/>
            </a:pPr>
            <a:r>
              <a:rPr lang="en-US" altLang="en-US" dirty="0">
                <a:solidFill>
                  <a:schemeClr val="bg2">
                    <a:lumMod val="50000"/>
                  </a:schemeClr>
                </a:solidFill>
              </a:rPr>
              <a:t>Is to</a:t>
            </a:r>
          </a:p>
          <a:p>
            <a:pPr eaLnBrk="1" hangingPunct="1"/>
            <a:r>
              <a:rPr lang="en-US" altLang="en-US" dirty="0"/>
              <a:t>Give the audience a clear picture of what your findings are</a:t>
            </a:r>
          </a:p>
          <a:p>
            <a:pPr eaLnBrk="1" hangingPunct="1"/>
            <a:r>
              <a:rPr lang="en-US" altLang="en-US" dirty="0"/>
              <a:t>Give them actionable information  </a:t>
            </a:r>
          </a:p>
          <a:p>
            <a:pPr eaLnBrk="1" hangingPunct="1"/>
            <a:r>
              <a:rPr lang="en-US" altLang="en-US" dirty="0"/>
              <a:t>Provide evidence for decision making</a:t>
            </a:r>
          </a:p>
          <a:p>
            <a:pPr eaLnBrk="1" hangingPunct="1"/>
            <a:endParaRPr lang="en-US" altLang="en-US" dirty="0"/>
          </a:p>
          <a:p>
            <a:pPr eaLnBrk="1" hangingPunct="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2BE4FDF-86FB-4789-845D-244AC7A8B540}"/>
              </a:ext>
            </a:extLst>
          </p:cNvPr>
          <p:cNvSpPr>
            <a:spLocks noGrp="1" noChangeArrowheads="1"/>
          </p:cNvSpPr>
          <p:nvPr>
            <p:ph type="title"/>
          </p:nvPr>
        </p:nvSpPr>
        <p:spPr/>
        <p:txBody>
          <a:bodyPr/>
          <a:lstStyle/>
          <a:p>
            <a:r>
              <a:rPr lang="en-US" altLang="en-US"/>
              <a:t>Background - Good</a:t>
            </a:r>
          </a:p>
        </p:txBody>
      </p:sp>
      <p:sp>
        <p:nvSpPr>
          <p:cNvPr id="36867" name="Rectangle 3">
            <a:extLst>
              <a:ext uri="{FF2B5EF4-FFF2-40B4-BE49-F238E27FC236}">
                <a16:creationId xmlns:a16="http://schemas.microsoft.com/office/drawing/2014/main" id="{AE4F31B5-F308-4DB6-AA53-66A0B29C746A}"/>
              </a:ext>
            </a:extLst>
          </p:cNvPr>
          <p:cNvSpPr>
            <a:spLocks noGrp="1" noChangeArrowheads="1"/>
          </p:cNvSpPr>
          <p:nvPr>
            <p:ph idx="1"/>
          </p:nvPr>
        </p:nvSpPr>
        <p:spPr>
          <a:xfrm>
            <a:off x="538370" y="1696279"/>
            <a:ext cx="10248900" cy="3880773"/>
          </a:xfrm>
        </p:spPr>
        <p:txBody>
          <a:bodyPr>
            <a:normAutofit lnSpcReduction="10000"/>
          </a:bodyPr>
          <a:lstStyle/>
          <a:p>
            <a:r>
              <a:rPr lang="en-US" altLang="en-US" sz="3200" dirty="0"/>
              <a:t>Use backgrounds such as this one that are attractive but simple</a:t>
            </a:r>
          </a:p>
          <a:p>
            <a:endParaRPr lang="en-US" altLang="en-US" sz="3200" dirty="0"/>
          </a:p>
          <a:p>
            <a:r>
              <a:rPr lang="en-US" altLang="en-US" sz="3200" dirty="0"/>
              <a:t>Use backgrounds which are light</a:t>
            </a:r>
          </a:p>
          <a:p>
            <a:pPr marL="0" indent="0">
              <a:buNone/>
            </a:pPr>
            <a:endParaRPr lang="en-US" altLang="en-US" sz="3200" dirty="0"/>
          </a:p>
          <a:p>
            <a:r>
              <a:rPr lang="en-US" altLang="en-US" sz="3200" dirty="0"/>
              <a:t>Use the same background consistently throughout your presentation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8FE1B0C-4C22-4443-9786-90371F9DBFF0}"/>
              </a:ext>
            </a:extLst>
          </p:cNvPr>
          <p:cNvSpPr>
            <a:spLocks noGrp="1" noChangeArrowheads="1"/>
          </p:cNvSpPr>
          <p:nvPr>
            <p:ph type="title"/>
          </p:nvPr>
        </p:nvSpPr>
        <p:spPr>
          <a:gradFill rotWithShape="0">
            <a:gsLst>
              <a:gs pos="0">
                <a:srgbClr val="A603AB"/>
              </a:gs>
              <a:gs pos="6000">
                <a:srgbClr val="E81766"/>
              </a:gs>
              <a:gs pos="13499">
                <a:srgbClr val="EE3F17"/>
              </a:gs>
              <a:gs pos="24001">
                <a:srgbClr val="FFFF00"/>
              </a:gs>
              <a:gs pos="32500">
                <a:srgbClr val="1A8D48"/>
              </a:gs>
              <a:gs pos="39500">
                <a:srgbClr val="0819FB"/>
              </a:gs>
              <a:gs pos="50000">
                <a:srgbClr val="A603AB"/>
              </a:gs>
              <a:gs pos="60501">
                <a:srgbClr val="0819FB"/>
              </a:gs>
              <a:gs pos="67500">
                <a:srgbClr val="1A8D48"/>
              </a:gs>
              <a:gs pos="75999">
                <a:srgbClr val="FFFF00"/>
              </a:gs>
              <a:gs pos="86501">
                <a:srgbClr val="EE3F17"/>
              </a:gs>
              <a:gs pos="94000">
                <a:srgbClr val="E81766"/>
              </a:gs>
              <a:gs pos="100000">
                <a:srgbClr val="A603AB"/>
              </a:gs>
            </a:gsLst>
            <a:lin ang="0" scaled="1"/>
          </a:gradFill>
        </p:spPr>
        <p:txBody>
          <a:bodyPr/>
          <a:lstStyle/>
          <a:p>
            <a:r>
              <a:rPr lang="en-US" altLang="en-US"/>
              <a:t>Background – Bad</a:t>
            </a:r>
          </a:p>
        </p:txBody>
      </p:sp>
      <p:sp>
        <p:nvSpPr>
          <p:cNvPr id="37891" name="Rectangle 3">
            <a:extLst>
              <a:ext uri="{FF2B5EF4-FFF2-40B4-BE49-F238E27FC236}">
                <a16:creationId xmlns:a16="http://schemas.microsoft.com/office/drawing/2014/main" id="{21913F16-50D1-4527-B870-550BE4B5704A}"/>
              </a:ext>
            </a:extLst>
          </p:cNvPr>
          <p:cNvSpPr>
            <a:spLocks noGrp="1" noChangeArrowheads="1"/>
          </p:cNvSpPr>
          <p:nvPr>
            <p:ph idx="1"/>
          </p:nvPr>
        </p:nvSpPr>
        <p:spPr>
          <a:gradFill rotWithShape="0">
            <a:gsLst>
              <a:gs pos="0">
                <a:srgbClr val="A603AB"/>
              </a:gs>
              <a:gs pos="10501">
                <a:srgbClr val="0819FB"/>
              </a:gs>
              <a:gs pos="17500">
                <a:srgbClr val="1A8D48"/>
              </a:gs>
              <a:gs pos="25999">
                <a:srgbClr val="FFFF00"/>
              </a:gs>
              <a:gs pos="36501">
                <a:srgbClr val="EE3F17"/>
              </a:gs>
              <a:gs pos="44000">
                <a:srgbClr val="E81766"/>
              </a:gs>
              <a:gs pos="50000">
                <a:srgbClr val="A603AB"/>
              </a:gs>
              <a:gs pos="56000">
                <a:srgbClr val="E81766"/>
              </a:gs>
              <a:gs pos="63499">
                <a:srgbClr val="EE3F17"/>
              </a:gs>
              <a:gs pos="74001">
                <a:srgbClr val="FFFF00"/>
              </a:gs>
              <a:gs pos="82500">
                <a:srgbClr val="1A8D48"/>
              </a:gs>
              <a:gs pos="89500">
                <a:srgbClr val="0819FB"/>
              </a:gs>
              <a:gs pos="100000">
                <a:srgbClr val="A603AB"/>
              </a:gs>
            </a:gsLst>
            <a:lin ang="18900000" scaled="1"/>
          </a:gradFill>
        </p:spPr>
        <p:txBody>
          <a:bodyPr/>
          <a:lstStyle/>
          <a:p>
            <a:r>
              <a:rPr lang="en-US" altLang="en-US" dirty="0">
                <a:solidFill>
                  <a:schemeClr val="accent1"/>
                </a:solidFill>
              </a:rPr>
              <a:t>Avoid backgrounds that are distracting or difficult to read from</a:t>
            </a:r>
          </a:p>
          <a:p>
            <a:r>
              <a:rPr lang="en-US" altLang="en-US" dirty="0">
                <a:solidFill>
                  <a:schemeClr val="accent1"/>
                </a:solidFill>
              </a:rPr>
              <a:t>Always be consistent with the background that you use</a:t>
            </a:r>
          </a:p>
          <a:p>
            <a:pPr>
              <a:buFont typeface="Wingdings" panose="05000000000000000000" pitchFamily="2" charset="2"/>
              <a:buNone/>
            </a:pPr>
            <a:endParaRPr lang="en-US" altLang="en-US" dirty="0">
              <a:solidFill>
                <a:schemeClr val="accent1"/>
              </a:solidFill>
            </a:endParaRPr>
          </a:p>
          <a:p>
            <a:endParaRPr lang="en-US" altLang="en-US" dirty="0">
              <a:solidFill>
                <a:schemeClr val="accent1"/>
              </a:solidFill>
            </a:endParaRPr>
          </a:p>
          <a:p>
            <a:endParaRPr lang="en-US" altLang="en-US" dirty="0">
              <a:solidFill>
                <a:schemeClr val="accent1"/>
              </a:solidFill>
            </a:endParaRPr>
          </a:p>
          <a:p>
            <a:endParaRPr lang="en-US" altLang="en-US" dirty="0">
              <a:solidFill>
                <a:schemeClr val="accent1"/>
              </a:solidFill>
            </a:endParaRPr>
          </a:p>
        </p:txBody>
      </p:sp>
      <p:pic>
        <p:nvPicPr>
          <p:cNvPr id="6148" name="Picture 4" descr="C:\Program Files\Common Files\Microsoft Shared\Clipart\cagcat50\pe07677_.wmf">
            <a:extLst>
              <a:ext uri="{FF2B5EF4-FFF2-40B4-BE49-F238E27FC236}">
                <a16:creationId xmlns:a16="http://schemas.microsoft.com/office/drawing/2014/main" id="{4E94AFB9-AB20-4BFE-A629-DC3B09B86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1" y="3886201"/>
            <a:ext cx="2473325"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 calcmode="lin" valueType="num">
                                      <p:cBhvr additive="base">
                                        <p:cTn id="7" dur="500" fill="hold"/>
                                        <p:tgtEl>
                                          <p:spTgt spid="6148"/>
                                        </p:tgtEl>
                                        <p:attrNameLst>
                                          <p:attrName>ppt_x</p:attrName>
                                        </p:attrNameLst>
                                      </p:cBhvr>
                                      <p:tavLst>
                                        <p:tav tm="0">
                                          <p:val>
                                            <p:strVal val="#ppt_x"/>
                                          </p:val>
                                        </p:tav>
                                        <p:tav tm="100000">
                                          <p:val>
                                            <p:strVal val="#ppt_x"/>
                                          </p:val>
                                        </p:tav>
                                      </p:tavLst>
                                    </p:anim>
                                    <p:anim calcmode="lin" valueType="num">
                                      <p:cBhvr additive="base">
                                        <p:cTn id="8" dur="500" fill="hold"/>
                                        <p:tgtEl>
                                          <p:spTgt spid="614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rbrak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6A026DE-36FB-4C1F-9B02-1BE310BD578F}"/>
              </a:ext>
            </a:extLst>
          </p:cNvPr>
          <p:cNvSpPr>
            <a:spLocks noGrp="1" noChangeArrowheads="1"/>
          </p:cNvSpPr>
          <p:nvPr>
            <p:ph type="title"/>
          </p:nvPr>
        </p:nvSpPr>
        <p:spPr/>
        <p:txBody>
          <a:bodyPr/>
          <a:lstStyle/>
          <a:p>
            <a:r>
              <a:rPr lang="en-US" altLang="en-US"/>
              <a:t>Graphs - Good</a:t>
            </a:r>
          </a:p>
        </p:txBody>
      </p:sp>
      <p:sp>
        <p:nvSpPr>
          <p:cNvPr id="38915" name="Rectangle 3">
            <a:extLst>
              <a:ext uri="{FF2B5EF4-FFF2-40B4-BE49-F238E27FC236}">
                <a16:creationId xmlns:a16="http://schemas.microsoft.com/office/drawing/2014/main" id="{6E8B3EB9-B84D-4C24-9570-2D9A7C86842A}"/>
              </a:ext>
            </a:extLst>
          </p:cNvPr>
          <p:cNvSpPr>
            <a:spLocks noGrp="1" noChangeArrowheads="1"/>
          </p:cNvSpPr>
          <p:nvPr>
            <p:ph idx="1"/>
          </p:nvPr>
        </p:nvSpPr>
        <p:spPr>
          <a:xfrm>
            <a:off x="663297" y="1789045"/>
            <a:ext cx="10057711" cy="3880773"/>
          </a:xfrm>
        </p:spPr>
        <p:txBody>
          <a:bodyPr>
            <a:normAutofit/>
          </a:bodyPr>
          <a:lstStyle/>
          <a:p>
            <a:r>
              <a:rPr lang="en-US" altLang="en-US" sz="2800" dirty="0"/>
              <a:t>Use graphs rather than just charts and words</a:t>
            </a:r>
          </a:p>
          <a:p>
            <a:pPr lvl="1"/>
            <a:r>
              <a:rPr lang="en-US" altLang="en-US" sz="2400" dirty="0"/>
              <a:t>Data in graphs is easier to comprehend &amp; retain than is raw data</a:t>
            </a:r>
          </a:p>
          <a:p>
            <a:pPr lvl="1"/>
            <a:r>
              <a:rPr lang="en-US" altLang="en-US" sz="2400" dirty="0"/>
              <a:t>Trends are easier to visualize in graph form</a:t>
            </a:r>
          </a:p>
          <a:p>
            <a:pPr lvl="1"/>
            <a:endParaRPr lang="en-US" altLang="en-US" sz="2400" dirty="0"/>
          </a:p>
          <a:p>
            <a:r>
              <a:rPr lang="en-US" altLang="en-US" sz="2800" dirty="0"/>
              <a:t>Always title your graphs</a:t>
            </a:r>
          </a:p>
          <a:p>
            <a:endParaRPr lang="en-US"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a:extLst>
              <a:ext uri="{FF2B5EF4-FFF2-40B4-BE49-F238E27FC236}">
                <a16:creationId xmlns:a16="http://schemas.microsoft.com/office/drawing/2014/main" id="{8D23E83C-077B-4705-8F33-3079E9CE4C25}"/>
              </a:ext>
            </a:extLst>
          </p:cNvPr>
          <p:cNvSpPr>
            <a:spLocks noGrp="1" noChangeArrowheads="1"/>
          </p:cNvSpPr>
          <p:nvPr>
            <p:ph type="title"/>
          </p:nvPr>
        </p:nvSpPr>
        <p:spPr/>
        <p:txBody>
          <a:bodyPr/>
          <a:lstStyle/>
          <a:p>
            <a:r>
              <a:rPr lang="en-US" altLang="en-US"/>
              <a:t>Graphs - Bad</a:t>
            </a:r>
          </a:p>
        </p:txBody>
      </p:sp>
      <p:graphicFrame>
        <p:nvGraphicFramePr>
          <p:cNvPr id="1026" name="Object 2">
            <a:extLst>
              <a:ext uri="{FF2B5EF4-FFF2-40B4-BE49-F238E27FC236}">
                <a16:creationId xmlns:a16="http://schemas.microsoft.com/office/drawing/2014/main" id="{7CD2351B-01B0-4664-BBF3-2B50E55A713A}"/>
              </a:ext>
            </a:extLst>
          </p:cNvPr>
          <p:cNvGraphicFramePr>
            <a:graphicFrameLocks noChangeAspect="1"/>
          </p:cNvGraphicFramePr>
          <p:nvPr>
            <p:extLst>
              <p:ext uri="{D42A27DB-BD31-4B8C-83A1-F6EECF244321}">
                <p14:modId xmlns:p14="http://schemas.microsoft.com/office/powerpoint/2010/main" val="3396351396"/>
              </p:ext>
            </p:extLst>
          </p:nvPr>
        </p:nvGraphicFramePr>
        <p:xfrm>
          <a:off x="1672679" y="2573578"/>
          <a:ext cx="8846642" cy="1432823"/>
        </p:xfrm>
        <a:graphic>
          <a:graphicData uri="http://schemas.openxmlformats.org/presentationml/2006/ole">
            <mc:AlternateContent xmlns:mc="http://schemas.openxmlformats.org/markup-compatibility/2006">
              <mc:Choice xmlns:v="urn:schemas-microsoft-com:vml" Requires="v">
                <p:oleObj spid="_x0000_s1027" name="Worksheet" r:id="rId3" imgW="3057934" imgH="495488" progId="Excel.Sheet.8">
                  <p:embed/>
                </p:oleObj>
              </mc:Choice>
              <mc:Fallback>
                <p:oleObj name="Worksheet" r:id="rId3" imgW="3057934" imgH="495488" progId="Excel.Sheet.8">
                  <p:embed/>
                  <p:pic>
                    <p:nvPicPr>
                      <p:cNvPr id="1026" name="Object 2">
                        <a:extLst>
                          <a:ext uri="{FF2B5EF4-FFF2-40B4-BE49-F238E27FC236}">
                            <a16:creationId xmlns:a16="http://schemas.microsoft.com/office/drawing/2014/main" id="{7CD2351B-01B0-4664-BBF3-2B50E55A71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679" y="2573578"/>
                        <a:ext cx="8846642" cy="1432823"/>
                      </a:xfrm>
                      <a:prstGeom prst="rect">
                        <a:avLst/>
                      </a:prstGeom>
                      <a:noFill/>
                      <a:ln>
                        <a:noFill/>
                      </a:ln>
                      <a:effectLst/>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a:extLst>
              <a:ext uri="{FF2B5EF4-FFF2-40B4-BE49-F238E27FC236}">
                <a16:creationId xmlns:a16="http://schemas.microsoft.com/office/drawing/2014/main" id="{3449A486-B838-45F1-A88A-8D019DC722DB}"/>
              </a:ext>
            </a:extLst>
          </p:cNvPr>
          <p:cNvSpPr>
            <a:spLocks noGrp="1" noChangeArrowheads="1"/>
          </p:cNvSpPr>
          <p:nvPr>
            <p:ph type="title"/>
          </p:nvPr>
        </p:nvSpPr>
        <p:spPr>
          <a:xfrm>
            <a:off x="1028700" y="-381000"/>
            <a:ext cx="10668000" cy="1143000"/>
          </a:xfrm>
        </p:spPr>
        <p:txBody>
          <a:bodyPr/>
          <a:lstStyle/>
          <a:p>
            <a:r>
              <a:rPr lang="en-US" altLang="en-US" dirty="0"/>
              <a:t>Graphs - Good</a:t>
            </a:r>
          </a:p>
        </p:txBody>
      </p:sp>
      <p:graphicFrame>
        <p:nvGraphicFramePr>
          <p:cNvPr id="2050" name="Object 2">
            <a:extLst>
              <a:ext uri="{FF2B5EF4-FFF2-40B4-BE49-F238E27FC236}">
                <a16:creationId xmlns:a16="http://schemas.microsoft.com/office/drawing/2014/main" id="{7A9F9B14-C3E5-4365-AE2C-30A28244FF8D}"/>
              </a:ext>
            </a:extLst>
          </p:cNvPr>
          <p:cNvGraphicFramePr>
            <a:graphicFrameLocks noGrp="1" noChangeAspect="1"/>
          </p:cNvGraphicFramePr>
          <p:nvPr>
            <p:ph type="chart" sz="half" idx="1"/>
          </p:nvPr>
        </p:nvGraphicFramePr>
        <p:xfrm>
          <a:off x="2438400" y="2362200"/>
          <a:ext cx="3924300" cy="3733800"/>
        </p:xfrm>
        <a:graphic>
          <a:graphicData uri="http://schemas.openxmlformats.org/presentationml/2006/ole">
            <mc:AlternateContent xmlns:mc="http://schemas.openxmlformats.org/markup-compatibility/2006">
              <mc:Choice xmlns:v="urn:schemas-microsoft-com:vml" Requires="v">
                <p:oleObj spid="_x0000_s2052" name="Chart" r:id="rId3" imgW="3924249" imgH="3733635" progId="MSGraph.Chart.8">
                  <p:embed followColorScheme="full"/>
                </p:oleObj>
              </mc:Choice>
              <mc:Fallback>
                <p:oleObj name="Chart" r:id="rId3" imgW="3924249" imgH="3733635" progId="MSGraph.Chart.8">
                  <p:embed followColorScheme="full"/>
                  <p:pic>
                    <p:nvPicPr>
                      <p:cNvPr id="2050" name="Object 2">
                        <a:extLst>
                          <a:ext uri="{FF2B5EF4-FFF2-40B4-BE49-F238E27FC236}">
                            <a16:creationId xmlns:a16="http://schemas.microsoft.com/office/drawing/2014/main" id="{7A9F9B14-C3E5-4365-AE2C-30A28244FF8D}"/>
                          </a:ext>
                        </a:extLst>
                      </p:cNvPr>
                      <p:cNvPicPr>
                        <a:picLocks noChangeAspect="1" noChangeArrowheads="1"/>
                      </p:cNvPicPr>
                      <p:nvPr/>
                    </p:nvPicPr>
                    <p:blipFill>
                      <a:blip r:embed="rId4"/>
                      <a:srcRect/>
                      <a:stretch>
                        <a:fillRect/>
                      </a:stretch>
                    </p:blipFill>
                    <p:spPr bwMode="auto">
                      <a:xfrm>
                        <a:off x="2438400" y="2362200"/>
                        <a:ext cx="3924300" cy="3733800"/>
                      </a:xfrm>
                      <a:prstGeom prst="rect">
                        <a:avLst/>
                      </a:prstGeom>
                    </p:spPr>
                  </p:pic>
                </p:oleObj>
              </mc:Fallback>
            </mc:AlternateContent>
          </a:graphicData>
        </a:graphic>
      </p:graphicFrame>
      <p:graphicFrame>
        <p:nvGraphicFramePr>
          <p:cNvPr id="2051" name="Object 3">
            <a:extLst>
              <a:ext uri="{FF2B5EF4-FFF2-40B4-BE49-F238E27FC236}">
                <a16:creationId xmlns:a16="http://schemas.microsoft.com/office/drawing/2014/main" id="{BA78B1AC-6782-4BD0-B3BC-E186CB05E536}"/>
              </a:ext>
            </a:extLst>
          </p:cNvPr>
          <p:cNvGraphicFramePr>
            <a:graphicFrameLocks noChangeAspect="1"/>
          </p:cNvGraphicFramePr>
          <p:nvPr>
            <p:extLst>
              <p:ext uri="{D42A27DB-BD31-4B8C-83A1-F6EECF244321}">
                <p14:modId xmlns:p14="http://schemas.microsoft.com/office/powerpoint/2010/main" val="771007525"/>
              </p:ext>
            </p:extLst>
          </p:nvPr>
        </p:nvGraphicFramePr>
        <p:xfrm>
          <a:off x="1339962" y="1298714"/>
          <a:ext cx="9328038" cy="5203444"/>
        </p:xfrm>
        <a:graphic>
          <a:graphicData uri="http://schemas.openxmlformats.org/presentationml/2006/ole">
            <mc:AlternateContent xmlns:mc="http://schemas.openxmlformats.org/markup-compatibility/2006">
              <mc:Choice xmlns:v="urn:schemas-microsoft-com:vml" Requires="v">
                <p:oleObj spid="_x0000_s2053" name="Chart" r:id="rId5" imgW="9525294" imgH="5315232" progId="Excel.Chart.8">
                  <p:embed/>
                </p:oleObj>
              </mc:Choice>
              <mc:Fallback>
                <p:oleObj name="Chart" r:id="rId5" imgW="9525294" imgH="5315232" progId="Excel.Chart.8">
                  <p:embed/>
                  <p:pic>
                    <p:nvPicPr>
                      <p:cNvPr id="2051" name="Object 3">
                        <a:extLst>
                          <a:ext uri="{FF2B5EF4-FFF2-40B4-BE49-F238E27FC236}">
                            <a16:creationId xmlns:a16="http://schemas.microsoft.com/office/drawing/2014/main" id="{BA78B1AC-6782-4BD0-B3BC-E186CB05E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9962" y="1298714"/>
                        <a:ext cx="9328038" cy="5203444"/>
                      </a:xfrm>
                      <a:prstGeom prst="rect">
                        <a:avLst/>
                      </a:prstGeom>
                      <a:noFill/>
                      <a:ln>
                        <a:noFill/>
                      </a:ln>
                      <a:effec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D56DE87B-24DA-48CE-AA8D-5F9F0B4D29AB}"/>
              </a:ext>
            </a:extLst>
          </p:cNvPr>
          <p:cNvSpPr>
            <a:spLocks noGrp="1" noChangeArrowheads="1"/>
          </p:cNvSpPr>
          <p:nvPr>
            <p:ph type="title"/>
          </p:nvPr>
        </p:nvSpPr>
        <p:spPr>
          <a:xfrm>
            <a:off x="1905000" y="228600"/>
            <a:ext cx="8001000" cy="1143000"/>
          </a:xfrm>
        </p:spPr>
        <p:txBody>
          <a:bodyPr/>
          <a:lstStyle/>
          <a:p>
            <a:r>
              <a:rPr lang="en-US" altLang="en-US"/>
              <a:t>Graphs - Bad</a:t>
            </a:r>
          </a:p>
        </p:txBody>
      </p:sp>
      <p:graphicFrame>
        <p:nvGraphicFramePr>
          <p:cNvPr id="3074" name="Object 2">
            <a:extLst>
              <a:ext uri="{FF2B5EF4-FFF2-40B4-BE49-F238E27FC236}">
                <a16:creationId xmlns:a16="http://schemas.microsoft.com/office/drawing/2014/main" id="{D7E7B7EF-716B-43E2-A8E7-A7F8A1CA71D8}"/>
              </a:ext>
            </a:extLst>
          </p:cNvPr>
          <p:cNvGraphicFramePr>
            <a:graphicFrameLocks noChangeAspect="1"/>
          </p:cNvGraphicFramePr>
          <p:nvPr>
            <p:extLst>
              <p:ext uri="{D42A27DB-BD31-4B8C-83A1-F6EECF244321}">
                <p14:modId xmlns:p14="http://schemas.microsoft.com/office/powerpoint/2010/main" val="3448730910"/>
              </p:ext>
            </p:extLst>
          </p:nvPr>
        </p:nvGraphicFramePr>
        <p:xfrm>
          <a:off x="1752600" y="1524001"/>
          <a:ext cx="8637104" cy="4688617"/>
        </p:xfrm>
        <a:graphic>
          <a:graphicData uri="http://schemas.openxmlformats.org/presentationml/2006/ole">
            <mc:AlternateContent xmlns:mc="http://schemas.openxmlformats.org/markup-compatibility/2006">
              <mc:Choice xmlns:v="urn:schemas-microsoft-com:vml" Requires="v">
                <p:oleObj spid="_x0000_s3075" name="Chart" r:id="rId3" imgW="9525294" imgH="5172531" progId="Excel.Chart.8">
                  <p:embed/>
                </p:oleObj>
              </mc:Choice>
              <mc:Fallback>
                <p:oleObj name="Chart" r:id="rId3" imgW="9525294" imgH="5172531" progId="Excel.Chart.8">
                  <p:embed/>
                  <p:pic>
                    <p:nvPicPr>
                      <p:cNvPr id="3074" name="Object 2">
                        <a:extLst>
                          <a:ext uri="{FF2B5EF4-FFF2-40B4-BE49-F238E27FC236}">
                            <a16:creationId xmlns:a16="http://schemas.microsoft.com/office/drawing/2014/main" id="{D7E7B7EF-716B-43E2-A8E7-A7F8A1CA7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524001"/>
                        <a:ext cx="8637104" cy="4688617"/>
                      </a:xfrm>
                      <a:prstGeom prst="rect">
                        <a:avLst/>
                      </a:prstGeom>
                      <a:noFill/>
                      <a:ln>
                        <a:noFill/>
                      </a:ln>
                      <a:effec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B9B926C-F724-49E9-91EE-1DE9150B8E99}"/>
              </a:ext>
            </a:extLst>
          </p:cNvPr>
          <p:cNvSpPr>
            <a:spLocks noGrp="1" noChangeArrowheads="1"/>
          </p:cNvSpPr>
          <p:nvPr>
            <p:ph type="title"/>
          </p:nvPr>
        </p:nvSpPr>
        <p:spPr/>
        <p:txBody>
          <a:bodyPr/>
          <a:lstStyle/>
          <a:p>
            <a:r>
              <a:rPr lang="en-US" altLang="en-US"/>
              <a:t>Graphs - Bad</a:t>
            </a:r>
          </a:p>
        </p:txBody>
      </p:sp>
      <p:sp>
        <p:nvSpPr>
          <p:cNvPr id="39939" name="Rectangle 3">
            <a:extLst>
              <a:ext uri="{FF2B5EF4-FFF2-40B4-BE49-F238E27FC236}">
                <a16:creationId xmlns:a16="http://schemas.microsoft.com/office/drawing/2014/main" id="{D48F1BC1-49A1-4523-8E9F-174903FE90FB}"/>
              </a:ext>
            </a:extLst>
          </p:cNvPr>
          <p:cNvSpPr>
            <a:spLocks noGrp="1" noChangeArrowheads="1"/>
          </p:cNvSpPr>
          <p:nvPr>
            <p:ph idx="1"/>
          </p:nvPr>
        </p:nvSpPr>
        <p:spPr>
          <a:xfrm>
            <a:off x="950845" y="1749287"/>
            <a:ext cx="9438859" cy="3880773"/>
          </a:xfrm>
        </p:spPr>
        <p:txBody>
          <a:bodyPr>
            <a:normAutofit/>
          </a:bodyPr>
          <a:lstStyle/>
          <a:p>
            <a:r>
              <a:rPr lang="en-US" altLang="en-US" sz="3600" dirty="0"/>
              <a:t>Minor gridlines are unnecessary</a:t>
            </a:r>
          </a:p>
          <a:p>
            <a:r>
              <a:rPr lang="en-US" altLang="en-US" sz="3600" dirty="0"/>
              <a:t>Font is too small</a:t>
            </a:r>
          </a:p>
          <a:p>
            <a:r>
              <a:rPr lang="en-US" altLang="en-US" sz="3600" dirty="0"/>
              <a:t>Colors are illogical</a:t>
            </a:r>
          </a:p>
          <a:p>
            <a:r>
              <a:rPr lang="en-US" altLang="en-US" sz="3600" dirty="0"/>
              <a:t>Title is missing</a:t>
            </a:r>
          </a:p>
          <a:p>
            <a:r>
              <a:rPr lang="en-US" altLang="en-US" sz="3600" dirty="0"/>
              <a:t>Shading is distracting</a:t>
            </a:r>
          </a:p>
          <a:p>
            <a:pPr>
              <a:buFont typeface="Wingdings" panose="05000000000000000000" pitchFamily="2" charset="2"/>
              <a:buNone/>
            </a:pPr>
            <a:endParaRPr lang="en-US"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59FC609-99DC-4F05-864F-F835F2082EB8}"/>
              </a:ext>
            </a:extLst>
          </p:cNvPr>
          <p:cNvSpPr>
            <a:spLocks noGrp="1"/>
          </p:cNvSpPr>
          <p:nvPr>
            <p:ph type="title"/>
          </p:nvPr>
        </p:nvSpPr>
        <p:spPr/>
        <p:txBody>
          <a:bodyPr/>
          <a:lstStyle/>
          <a:p>
            <a:r>
              <a:rPr lang="en-US" altLang="en-US"/>
              <a:t>Preparing the presentation</a:t>
            </a:r>
          </a:p>
        </p:txBody>
      </p:sp>
      <p:sp>
        <p:nvSpPr>
          <p:cNvPr id="21507" name="Content Placeholder 2">
            <a:extLst>
              <a:ext uri="{FF2B5EF4-FFF2-40B4-BE49-F238E27FC236}">
                <a16:creationId xmlns:a16="http://schemas.microsoft.com/office/drawing/2014/main" id="{FC40CF38-7CD8-4223-B435-4CCAE32F479F}"/>
              </a:ext>
            </a:extLst>
          </p:cNvPr>
          <p:cNvSpPr>
            <a:spLocks noGrp="1"/>
          </p:cNvSpPr>
          <p:nvPr>
            <p:ph idx="1"/>
          </p:nvPr>
        </p:nvSpPr>
        <p:spPr>
          <a:xfrm>
            <a:off x="692427" y="1785731"/>
            <a:ext cx="10187608" cy="3880773"/>
          </a:xfrm>
        </p:spPr>
        <p:txBody>
          <a:bodyPr>
            <a:normAutofit/>
          </a:bodyPr>
          <a:lstStyle/>
          <a:p>
            <a:r>
              <a:rPr lang="en-US" altLang="en-US" sz="3200" dirty="0"/>
              <a:t>Prepare the slides in advance</a:t>
            </a:r>
          </a:p>
          <a:p>
            <a:r>
              <a:rPr lang="en-US" altLang="en-US" sz="3200" dirty="0"/>
              <a:t>Show them to peers/colleagues</a:t>
            </a:r>
          </a:p>
          <a:p>
            <a:r>
              <a:rPr lang="en-US" altLang="en-US" sz="3200" dirty="0"/>
              <a:t>Read and edit several times</a:t>
            </a:r>
          </a:p>
          <a:p>
            <a:r>
              <a:rPr lang="en-US" altLang="en-US" sz="3200" dirty="0"/>
              <a:t>Check all animations (if you use them)</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C96DA75-02F9-46AF-AF64-1BF24898492E}"/>
              </a:ext>
            </a:extLst>
          </p:cNvPr>
          <p:cNvSpPr>
            <a:spLocks noGrp="1"/>
          </p:cNvSpPr>
          <p:nvPr>
            <p:ph type="title"/>
          </p:nvPr>
        </p:nvSpPr>
        <p:spPr/>
        <p:txBody>
          <a:bodyPr/>
          <a:lstStyle/>
          <a:p>
            <a:r>
              <a:rPr lang="en-US" altLang="en-US"/>
              <a:t>Preparing the presentation</a:t>
            </a:r>
          </a:p>
        </p:txBody>
      </p:sp>
      <p:sp>
        <p:nvSpPr>
          <p:cNvPr id="22531" name="Content Placeholder 2">
            <a:extLst>
              <a:ext uri="{FF2B5EF4-FFF2-40B4-BE49-F238E27FC236}">
                <a16:creationId xmlns:a16="http://schemas.microsoft.com/office/drawing/2014/main" id="{7EDE15C9-2AC1-4CC5-9114-3EAA6E4C1827}"/>
              </a:ext>
            </a:extLst>
          </p:cNvPr>
          <p:cNvSpPr>
            <a:spLocks noGrp="1"/>
          </p:cNvSpPr>
          <p:nvPr>
            <p:ph idx="1"/>
          </p:nvPr>
        </p:nvSpPr>
        <p:spPr>
          <a:xfrm>
            <a:off x="689114" y="1696279"/>
            <a:ext cx="10111408" cy="3880773"/>
          </a:xfrm>
        </p:spPr>
        <p:txBody>
          <a:bodyPr>
            <a:noAutofit/>
          </a:bodyPr>
          <a:lstStyle/>
          <a:p>
            <a:r>
              <a:rPr lang="en-US" altLang="en-US" sz="2800" dirty="0"/>
              <a:t>Practice, practice, practice</a:t>
            </a:r>
          </a:p>
          <a:p>
            <a:pPr lvl="1"/>
            <a:r>
              <a:rPr lang="en-US" altLang="en-US" sz="2400" dirty="0"/>
              <a:t>Give a practice talk to a general audience</a:t>
            </a:r>
          </a:p>
          <a:p>
            <a:pPr lvl="1"/>
            <a:r>
              <a:rPr lang="en-US" altLang="en-US" sz="2400" dirty="0"/>
              <a:t>Give a practice talk to an audience of experts</a:t>
            </a:r>
          </a:p>
          <a:p>
            <a:pPr lvl="1"/>
            <a:r>
              <a:rPr lang="en-US" altLang="en-US" sz="2400" dirty="0"/>
              <a:t>Time your presentation (allow for speed up effect caused by nervousness)</a:t>
            </a:r>
          </a:p>
          <a:p>
            <a:r>
              <a:rPr lang="en-US" altLang="en-US" sz="2800" dirty="0"/>
              <a:t>Always assume technology will fail you. Have backups.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B4F5DBA8-B910-4DD4-AB17-374BDFA14F24}"/>
              </a:ext>
            </a:extLst>
          </p:cNvPr>
          <p:cNvSpPr>
            <a:spLocks noGrp="1"/>
          </p:cNvSpPr>
          <p:nvPr>
            <p:ph type="title"/>
          </p:nvPr>
        </p:nvSpPr>
        <p:spPr/>
        <p:txBody>
          <a:bodyPr/>
          <a:lstStyle/>
          <a:p>
            <a:r>
              <a:rPr lang="en-US" altLang="en-US"/>
              <a:t>Delivering the talk</a:t>
            </a:r>
          </a:p>
        </p:txBody>
      </p:sp>
      <p:sp>
        <p:nvSpPr>
          <p:cNvPr id="23555" name="Content Placeholder 2">
            <a:extLst>
              <a:ext uri="{FF2B5EF4-FFF2-40B4-BE49-F238E27FC236}">
                <a16:creationId xmlns:a16="http://schemas.microsoft.com/office/drawing/2014/main" id="{9B87400A-12FE-4CFA-9E30-B0D24727B63A}"/>
              </a:ext>
            </a:extLst>
          </p:cNvPr>
          <p:cNvSpPr>
            <a:spLocks noGrp="1"/>
          </p:cNvSpPr>
          <p:nvPr>
            <p:ph idx="1"/>
          </p:nvPr>
        </p:nvSpPr>
        <p:spPr>
          <a:xfrm>
            <a:off x="536713" y="1749288"/>
            <a:ext cx="10104783" cy="3880773"/>
          </a:xfrm>
        </p:spPr>
        <p:txBody>
          <a:bodyPr>
            <a:normAutofit/>
          </a:bodyPr>
          <a:lstStyle/>
          <a:p>
            <a:r>
              <a:rPr lang="en-US" altLang="en-US" sz="2800" dirty="0"/>
              <a:t>Show your interest</a:t>
            </a:r>
          </a:p>
          <a:p>
            <a:r>
              <a:rPr lang="en-US" altLang="en-US" sz="2800" dirty="0"/>
              <a:t>Make eye contact with the audience</a:t>
            </a:r>
          </a:p>
          <a:p>
            <a:r>
              <a:rPr lang="en-US" altLang="en-US" sz="2800" dirty="0"/>
              <a:t>Engage the whole room</a:t>
            </a:r>
          </a:p>
          <a:p>
            <a:r>
              <a:rPr lang="en-US" altLang="en-US" sz="2800" dirty="0"/>
              <a:t>Watch for questions. Be prepare to digress or brush off when irrelevant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riceplayground.com/blog_images/dilbert200611195192.jpg">
            <a:extLst>
              <a:ext uri="{FF2B5EF4-FFF2-40B4-BE49-F238E27FC236}">
                <a16:creationId xmlns:a16="http://schemas.microsoft.com/office/drawing/2014/main" id="{8C60C091-EB9E-4753-8896-94B41FE069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19200"/>
            <a:ext cx="71437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4">
            <a:extLst>
              <a:ext uri="{FF2B5EF4-FFF2-40B4-BE49-F238E27FC236}">
                <a16:creationId xmlns:a16="http://schemas.microsoft.com/office/drawing/2014/main" id="{A2D52484-A97F-4ED4-890D-D0F025C4AAAE}"/>
              </a:ext>
            </a:extLst>
          </p:cNvPr>
          <p:cNvSpPr>
            <a:spLocks noGrp="1" noChangeArrowheads="1"/>
          </p:cNvSpPr>
          <p:nvPr>
            <p:ph type="title" idx="4294967295"/>
          </p:nvPr>
        </p:nvSpPr>
        <p:spPr>
          <a:xfrm>
            <a:off x="1524000" y="457200"/>
            <a:ext cx="8229600" cy="685800"/>
          </a:xfrm>
        </p:spPr>
        <p:txBody>
          <a:bodyPr>
            <a:normAutofit fontScale="90000"/>
          </a:bodyPr>
          <a:lstStyle/>
          <a:p>
            <a:r>
              <a:rPr lang="en-US" altLang="en-US" sz="4000"/>
              <a:t>Know your audience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A532A14-B5A1-4FB0-A245-DF5F393255A2}"/>
              </a:ext>
            </a:extLst>
          </p:cNvPr>
          <p:cNvSpPr>
            <a:spLocks noGrp="1"/>
          </p:cNvSpPr>
          <p:nvPr>
            <p:ph type="title"/>
          </p:nvPr>
        </p:nvSpPr>
        <p:spPr/>
        <p:txBody>
          <a:bodyPr/>
          <a:lstStyle/>
          <a:p>
            <a:r>
              <a:rPr lang="en-US" altLang="en-US"/>
              <a:t>Delivering the talk</a:t>
            </a:r>
          </a:p>
        </p:txBody>
      </p:sp>
      <p:sp>
        <p:nvSpPr>
          <p:cNvPr id="24579" name="Content Placeholder 2">
            <a:extLst>
              <a:ext uri="{FF2B5EF4-FFF2-40B4-BE49-F238E27FC236}">
                <a16:creationId xmlns:a16="http://schemas.microsoft.com/office/drawing/2014/main" id="{82118DD6-D243-4571-BD70-138B27416393}"/>
              </a:ext>
            </a:extLst>
          </p:cNvPr>
          <p:cNvSpPr>
            <a:spLocks noGrp="1"/>
          </p:cNvSpPr>
          <p:nvPr>
            <p:ph idx="1"/>
          </p:nvPr>
        </p:nvSpPr>
        <p:spPr>
          <a:xfrm>
            <a:off x="894560" y="1895062"/>
            <a:ext cx="10078240" cy="3880773"/>
          </a:xfrm>
        </p:spPr>
        <p:txBody>
          <a:bodyPr>
            <a:normAutofit lnSpcReduction="10000"/>
          </a:bodyPr>
          <a:lstStyle/>
          <a:p>
            <a:r>
              <a:rPr lang="en-US" altLang="en-US" sz="2800" dirty="0"/>
              <a:t>Point at the screen not the computer</a:t>
            </a:r>
          </a:p>
          <a:p>
            <a:endParaRPr lang="en-US" altLang="en-US" sz="2800" dirty="0"/>
          </a:p>
          <a:p>
            <a:r>
              <a:rPr lang="en-US" altLang="en-US" sz="2800" dirty="0"/>
              <a:t>Do not read directly from the PPT or your notes</a:t>
            </a:r>
          </a:p>
          <a:p>
            <a:endParaRPr lang="en-US" altLang="en-US" sz="2800" dirty="0"/>
          </a:p>
          <a:p>
            <a:r>
              <a:rPr lang="en-US" altLang="en-US" sz="2800" dirty="0"/>
              <a:t>Have the “spill” for the first couple of slides memorized in case you go blank</a:t>
            </a:r>
          </a:p>
          <a:p>
            <a:pPr marL="0" indent="0">
              <a:buNone/>
            </a:pPr>
            <a:endParaRPr lang="en-US" altLang="en-US" sz="2800" dirty="0"/>
          </a:p>
          <a:p>
            <a:r>
              <a:rPr lang="en-US" altLang="en-US" sz="2800" dirty="0"/>
              <a:t>Finish on time</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AA4599B8-4EAC-4F96-9CA9-AF393F5A34D3}"/>
              </a:ext>
            </a:extLst>
          </p:cNvPr>
          <p:cNvSpPr>
            <a:spLocks noGrp="1"/>
          </p:cNvSpPr>
          <p:nvPr>
            <p:ph type="title"/>
          </p:nvPr>
        </p:nvSpPr>
        <p:spPr/>
        <p:txBody>
          <a:bodyPr/>
          <a:lstStyle/>
          <a:p>
            <a:r>
              <a:rPr lang="en-US" altLang="en-US"/>
              <a:t>Handling questions</a:t>
            </a:r>
          </a:p>
        </p:txBody>
      </p:sp>
      <p:sp>
        <p:nvSpPr>
          <p:cNvPr id="25603" name="Content Placeholder 2">
            <a:extLst>
              <a:ext uri="{FF2B5EF4-FFF2-40B4-BE49-F238E27FC236}">
                <a16:creationId xmlns:a16="http://schemas.microsoft.com/office/drawing/2014/main" id="{434CD8E8-7712-47FC-8B2A-7F5F2B6A7861}"/>
              </a:ext>
            </a:extLst>
          </p:cNvPr>
          <p:cNvSpPr>
            <a:spLocks noGrp="1"/>
          </p:cNvSpPr>
          <p:nvPr>
            <p:ph idx="1"/>
          </p:nvPr>
        </p:nvSpPr>
        <p:spPr>
          <a:xfrm>
            <a:off x="699051" y="1669774"/>
            <a:ext cx="10366513" cy="3880773"/>
          </a:xfrm>
        </p:spPr>
        <p:txBody>
          <a:bodyPr>
            <a:noAutofit/>
          </a:bodyPr>
          <a:lstStyle/>
          <a:p>
            <a:r>
              <a:rPr lang="en-US" altLang="en-US" sz="2800" dirty="0"/>
              <a:t>Different types – handle accordingly</a:t>
            </a:r>
          </a:p>
          <a:p>
            <a:pPr lvl="1"/>
            <a:r>
              <a:rPr lang="en-US" altLang="en-US" sz="2400" dirty="0"/>
              <a:t>Need clarification</a:t>
            </a:r>
          </a:p>
          <a:p>
            <a:pPr lvl="1"/>
            <a:r>
              <a:rPr lang="en-US" altLang="en-US" sz="2400" dirty="0"/>
              <a:t>Suggest something helpful</a:t>
            </a:r>
          </a:p>
          <a:p>
            <a:pPr lvl="1"/>
            <a:r>
              <a:rPr lang="en-US" altLang="en-US" sz="2400" dirty="0"/>
              <a:t>Want to engage in research dialog</a:t>
            </a:r>
          </a:p>
          <a:p>
            <a:pPr lvl="1"/>
            <a:r>
              <a:rPr lang="en-US" altLang="en-US" sz="2400" dirty="0"/>
              <a:t>Show that he/she is better than you</a:t>
            </a:r>
          </a:p>
          <a:p>
            <a:r>
              <a:rPr lang="en-US" altLang="en-US" sz="2800" dirty="0"/>
              <a:t>Anticipate questions (additional slides)</a:t>
            </a:r>
          </a:p>
          <a:p>
            <a:pPr marL="0" indent="0">
              <a:buNone/>
            </a:pPr>
            <a:endParaRPr lang="en-US" altLang="en-US" sz="2800" dirty="0"/>
          </a:p>
          <a:p>
            <a:r>
              <a:rPr lang="en-US" altLang="en-US" sz="2800" dirty="0"/>
              <a:t>Don’t let them highjack the talk (postpone)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9DC9C913-2602-47DF-9D4C-B2D50CA18D80}"/>
              </a:ext>
            </a:extLst>
          </p:cNvPr>
          <p:cNvSpPr>
            <a:spLocks noGrp="1"/>
          </p:cNvSpPr>
          <p:nvPr>
            <p:ph type="title"/>
          </p:nvPr>
        </p:nvSpPr>
        <p:spPr/>
        <p:txBody>
          <a:bodyPr/>
          <a:lstStyle/>
          <a:p>
            <a:r>
              <a:rPr lang="en-US" altLang="en-US"/>
              <a:t>How can I get better?</a:t>
            </a:r>
          </a:p>
        </p:txBody>
      </p:sp>
      <p:sp>
        <p:nvSpPr>
          <p:cNvPr id="26627" name="Content Placeholder 2">
            <a:extLst>
              <a:ext uri="{FF2B5EF4-FFF2-40B4-BE49-F238E27FC236}">
                <a16:creationId xmlns:a16="http://schemas.microsoft.com/office/drawing/2014/main" id="{5CEA3058-BAD6-4021-8512-3A49813C6CCF}"/>
              </a:ext>
            </a:extLst>
          </p:cNvPr>
          <p:cNvSpPr>
            <a:spLocks noGrp="1"/>
          </p:cNvSpPr>
          <p:nvPr>
            <p:ph idx="1"/>
          </p:nvPr>
        </p:nvSpPr>
        <p:spPr/>
        <p:txBody>
          <a:bodyPr>
            <a:normAutofit/>
          </a:bodyPr>
          <a:lstStyle/>
          <a:p>
            <a:r>
              <a:rPr lang="en-US" altLang="en-US" sz="2800" dirty="0"/>
              <a:t>Practice every chance you can</a:t>
            </a:r>
          </a:p>
          <a:p>
            <a:endParaRPr lang="en-US" altLang="en-US" sz="2800" dirty="0"/>
          </a:p>
          <a:p>
            <a:r>
              <a:rPr lang="en-US" altLang="en-US" sz="2800" dirty="0"/>
              <a:t>Observe others</a:t>
            </a:r>
          </a:p>
          <a:p>
            <a:pPr lvl="1"/>
            <a:r>
              <a:rPr lang="en-US" altLang="en-US" sz="2400" dirty="0"/>
              <a:t>Steal good presentation ideas</a:t>
            </a:r>
          </a:p>
          <a:p>
            <a:pPr lvl="1"/>
            <a:r>
              <a:rPr lang="en-US" altLang="en-US" sz="2400" dirty="0"/>
              <a:t>Notice all the things that turned you off</a:t>
            </a:r>
          </a:p>
          <a:p>
            <a:pPr marL="274630" lvl="1" indent="0">
              <a:buNone/>
            </a:pPr>
            <a:endParaRPr lang="en-US" altLang="en-US" sz="2400" dirty="0"/>
          </a:p>
          <a:p>
            <a:r>
              <a:rPr lang="en-US" altLang="en-US" sz="2800" dirty="0"/>
              <a:t>Seek comments from friends and mentors</a:t>
            </a:r>
            <a:endParaRPr lang="en-US"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67E9A0E-E2DB-4EA1-9EBF-9C038D73C10D}"/>
              </a:ext>
            </a:extLst>
          </p:cNvPr>
          <p:cNvSpPr>
            <a:spLocks noGrp="1" noChangeArrowheads="1"/>
          </p:cNvSpPr>
          <p:nvPr>
            <p:ph type="ctrTitle"/>
          </p:nvPr>
        </p:nvSpPr>
        <p:spPr>
          <a:xfrm>
            <a:off x="2511287" y="3051595"/>
            <a:ext cx="8077200" cy="1646302"/>
          </a:xfrm>
        </p:spPr>
        <p:txBody>
          <a:bodyPr/>
          <a:lstStyle/>
          <a:p>
            <a:pPr algn="l" eaLnBrk="1" hangingPunct="1"/>
            <a:r>
              <a:rPr lang="en-US" altLang="en-US" sz="4600" dirty="0"/>
              <a:t>Preparing PowerPoint Presentations   Part 2</a:t>
            </a:r>
          </a:p>
        </p:txBody>
      </p:sp>
      <p:sp>
        <p:nvSpPr>
          <p:cNvPr id="7171" name="Rectangle 3">
            <a:extLst>
              <a:ext uri="{FF2B5EF4-FFF2-40B4-BE49-F238E27FC236}">
                <a16:creationId xmlns:a16="http://schemas.microsoft.com/office/drawing/2014/main" id="{A69FD86F-DA73-47DC-BEBD-DC1FDFE39C8C}"/>
              </a:ext>
            </a:extLst>
          </p:cNvPr>
          <p:cNvSpPr>
            <a:spLocks noGrp="1" noChangeArrowheads="1"/>
          </p:cNvSpPr>
          <p:nvPr>
            <p:ph type="subTitle" idx="1"/>
          </p:nvPr>
        </p:nvSpPr>
        <p:spPr>
          <a:xfrm>
            <a:off x="1828800" y="407504"/>
            <a:ext cx="8534400" cy="1752600"/>
          </a:xfrm>
        </p:spPr>
        <p:txBody>
          <a:bodyPr>
            <a:normAutofit/>
          </a:bodyPr>
          <a:lstStyle/>
          <a:p>
            <a:pPr eaLnBrk="1" hangingPunct="1">
              <a:lnSpc>
                <a:spcPct val="90000"/>
              </a:lnSpc>
            </a:pPr>
            <a:r>
              <a:rPr lang="en-US" altLang="en-US" sz="2000" dirty="0"/>
              <a:t>BDA 106 Capstone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0759-2C51-469A-9966-31534EFECE76}"/>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4BC7FF07-6745-409E-A07B-C8C825697D82}"/>
              </a:ext>
            </a:extLst>
          </p:cNvPr>
          <p:cNvSpPr>
            <a:spLocks noGrp="1"/>
          </p:cNvSpPr>
          <p:nvPr>
            <p:ph idx="1"/>
          </p:nvPr>
        </p:nvSpPr>
        <p:spPr/>
        <p:txBody>
          <a:bodyPr>
            <a:normAutofit/>
          </a:bodyPr>
          <a:lstStyle/>
          <a:p>
            <a:r>
              <a:rPr lang="en-CA" sz="2800" dirty="0"/>
              <a:t>The Power of Storytelling</a:t>
            </a:r>
          </a:p>
          <a:p>
            <a:r>
              <a:rPr lang="en-CA" sz="2800" dirty="0"/>
              <a:t>PowerPoint Suggestions</a:t>
            </a:r>
          </a:p>
          <a:p>
            <a:r>
              <a:rPr lang="en-CA" sz="2800" dirty="0"/>
              <a:t>Visualising Data</a:t>
            </a:r>
          </a:p>
          <a:p>
            <a:pPr lvl="1"/>
            <a:r>
              <a:rPr lang="en-CA" sz="2800" dirty="0"/>
              <a:t>Jim’s Favourite Infographics</a:t>
            </a:r>
          </a:p>
        </p:txBody>
      </p:sp>
    </p:spTree>
    <p:extLst>
      <p:ext uri="{BB962C8B-B14F-4D97-AF65-F5344CB8AC3E}">
        <p14:creationId xmlns:p14="http://schemas.microsoft.com/office/powerpoint/2010/main" val="88684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23718-4AFD-46A9-98C3-AC56AFB7E7F9}"/>
              </a:ext>
            </a:extLst>
          </p:cNvPr>
          <p:cNvSpPr>
            <a:spLocks noGrp="1"/>
          </p:cNvSpPr>
          <p:nvPr>
            <p:ph type="title"/>
          </p:nvPr>
        </p:nvSpPr>
        <p:spPr/>
        <p:txBody>
          <a:bodyPr/>
          <a:lstStyle/>
          <a:p>
            <a:r>
              <a:rPr lang="en-CA" dirty="0"/>
              <a:t>The Power of Storytelling</a:t>
            </a:r>
          </a:p>
        </p:txBody>
      </p:sp>
      <p:sp>
        <p:nvSpPr>
          <p:cNvPr id="3" name="Rectangle 2">
            <a:extLst>
              <a:ext uri="{FF2B5EF4-FFF2-40B4-BE49-F238E27FC236}">
                <a16:creationId xmlns:a16="http://schemas.microsoft.com/office/drawing/2014/main" id="{6D460C69-886B-41CF-8D49-79ACD3F29088}"/>
              </a:ext>
            </a:extLst>
          </p:cNvPr>
          <p:cNvSpPr/>
          <p:nvPr/>
        </p:nvSpPr>
        <p:spPr>
          <a:xfrm>
            <a:off x="4357975" y="5669482"/>
            <a:ext cx="3661580" cy="646331"/>
          </a:xfrm>
          <a:prstGeom prst="rect">
            <a:avLst/>
          </a:prstGeom>
        </p:spPr>
        <p:txBody>
          <a:bodyPr wrap="none">
            <a:spAutoFit/>
          </a:bodyPr>
          <a:lstStyle/>
          <a:p>
            <a:r>
              <a:rPr lang="en-CA" dirty="0">
                <a:hlinkClick r:id="rId2"/>
              </a:rPr>
              <a:t>https://youtu.be/NM8GKlSVQTY</a:t>
            </a:r>
            <a:endParaRPr lang="en-CA" dirty="0"/>
          </a:p>
          <a:p>
            <a:endParaRPr lang="en-CA" dirty="0"/>
          </a:p>
        </p:txBody>
      </p:sp>
      <p:pic>
        <p:nvPicPr>
          <p:cNvPr id="6" name="Picture 5">
            <a:extLst>
              <a:ext uri="{FF2B5EF4-FFF2-40B4-BE49-F238E27FC236}">
                <a16:creationId xmlns:a16="http://schemas.microsoft.com/office/drawing/2014/main" id="{10F43656-44A8-4688-BB8A-41143D71CBE4}"/>
              </a:ext>
            </a:extLst>
          </p:cNvPr>
          <p:cNvPicPr>
            <a:picLocks noChangeAspect="1"/>
          </p:cNvPicPr>
          <p:nvPr/>
        </p:nvPicPr>
        <p:blipFill>
          <a:blip r:embed="rId3"/>
          <a:stretch>
            <a:fillRect/>
          </a:stretch>
        </p:blipFill>
        <p:spPr>
          <a:xfrm>
            <a:off x="2520747" y="1773213"/>
            <a:ext cx="6858957" cy="3896269"/>
          </a:xfrm>
          <a:prstGeom prst="rect">
            <a:avLst/>
          </a:prstGeom>
        </p:spPr>
      </p:pic>
    </p:spTree>
    <p:extLst>
      <p:ext uri="{BB962C8B-B14F-4D97-AF65-F5344CB8AC3E}">
        <p14:creationId xmlns:p14="http://schemas.microsoft.com/office/powerpoint/2010/main" val="1379154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6A9DA-BD93-4153-BA63-5FEE054E6F48}"/>
              </a:ext>
            </a:extLst>
          </p:cNvPr>
          <p:cNvSpPr>
            <a:spLocks noGrp="1"/>
          </p:cNvSpPr>
          <p:nvPr>
            <p:ph type="title"/>
          </p:nvPr>
        </p:nvSpPr>
        <p:spPr/>
        <p:txBody>
          <a:bodyPr/>
          <a:lstStyle/>
          <a:p>
            <a:r>
              <a:rPr lang="en-CA" dirty="0"/>
              <a:t>PowerPoint Suggestions</a:t>
            </a:r>
          </a:p>
        </p:txBody>
      </p:sp>
      <p:sp>
        <p:nvSpPr>
          <p:cNvPr id="3" name="Content Placeholder 2">
            <a:extLst>
              <a:ext uri="{FF2B5EF4-FFF2-40B4-BE49-F238E27FC236}">
                <a16:creationId xmlns:a16="http://schemas.microsoft.com/office/drawing/2014/main" id="{78F29C8B-E5F3-44FF-92DD-8DC1C77C9EC8}"/>
              </a:ext>
            </a:extLst>
          </p:cNvPr>
          <p:cNvSpPr>
            <a:spLocks noGrp="1"/>
          </p:cNvSpPr>
          <p:nvPr>
            <p:ph idx="1"/>
          </p:nvPr>
        </p:nvSpPr>
        <p:spPr>
          <a:xfrm>
            <a:off x="2133600" y="1930401"/>
            <a:ext cx="7010401" cy="3880773"/>
          </a:xfrm>
        </p:spPr>
        <p:txBody>
          <a:bodyPr>
            <a:normAutofit/>
          </a:bodyPr>
          <a:lstStyle/>
          <a:p>
            <a:r>
              <a:rPr lang="en-CA" sz="2800" dirty="0"/>
              <a:t>As we discussed last time, PowerPoint is a very useful tool, but there can be many pitfalls</a:t>
            </a:r>
          </a:p>
          <a:p>
            <a:pPr marL="0" indent="0">
              <a:buNone/>
            </a:pPr>
            <a:endParaRPr lang="en-CA" sz="2800" dirty="0"/>
          </a:p>
          <a:p>
            <a:r>
              <a:rPr lang="en-CA" sz="2800" dirty="0"/>
              <a:t>The following are suggestions and ideas that will help you to make the most of your presentations</a:t>
            </a:r>
          </a:p>
        </p:txBody>
      </p:sp>
    </p:spTree>
    <p:extLst>
      <p:ext uri="{BB962C8B-B14F-4D97-AF65-F5344CB8AC3E}">
        <p14:creationId xmlns:p14="http://schemas.microsoft.com/office/powerpoint/2010/main" val="1412097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7020-8B96-42EB-901C-B2C752AF849A}"/>
              </a:ext>
            </a:extLst>
          </p:cNvPr>
          <p:cNvSpPr>
            <a:spLocks noGrp="1"/>
          </p:cNvSpPr>
          <p:nvPr>
            <p:ph type="title"/>
          </p:nvPr>
        </p:nvSpPr>
        <p:spPr/>
        <p:txBody>
          <a:bodyPr/>
          <a:lstStyle/>
          <a:p>
            <a:r>
              <a:rPr lang="en-CA" dirty="0"/>
              <a:t>PowerPoint Suggestions</a:t>
            </a:r>
          </a:p>
        </p:txBody>
      </p:sp>
      <p:sp>
        <p:nvSpPr>
          <p:cNvPr id="3" name="Content Placeholder 2">
            <a:extLst>
              <a:ext uri="{FF2B5EF4-FFF2-40B4-BE49-F238E27FC236}">
                <a16:creationId xmlns:a16="http://schemas.microsoft.com/office/drawing/2014/main" id="{D99EEE21-48D8-4C3B-A1D1-423BB0DC9756}"/>
              </a:ext>
            </a:extLst>
          </p:cNvPr>
          <p:cNvSpPr>
            <a:spLocks noGrp="1"/>
          </p:cNvSpPr>
          <p:nvPr>
            <p:ph idx="1"/>
          </p:nvPr>
        </p:nvSpPr>
        <p:spPr>
          <a:xfrm>
            <a:off x="2133599" y="2160591"/>
            <a:ext cx="7239001" cy="3880773"/>
          </a:xfrm>
        </p:spPr>
        <p:txBody>
          <a:bodyPr/>
          <a:lstStyle/>
          <a:p>
            <a:r>
              <a:rPr lang="en-CA" sz="2800" dirty="0"/>
              <a:t>Develop your ‘story’</a:t>
            </a:r>
          </a:p>
          <a:p>
            <a:pPr lvl="1"/>
            <a:r>
              <a:rPr lang="en-CA" sz="2400" dirty="0"/>
              <a:t>Introduce the topic</a:t>
            </a:r>
          </a:p>
          <a:p>
            <a:pPr lvl="1"/>
            <a:r>
              <a:rPr lang="en-CA" sz="2400" dirty="0"/>
              <a:t>Explain your objectives</a:t>
            </a:r>
          </a:p>
          <a:p>
            <a:pPr lvl="1"/>
            <a:r>
              <a:rPr lang="en-CA" sz="2400" dirty="0"/>
              <a:t>Develop your line of reasoning</a:t>
            </a:r>
          </a:p>
          <a:p>
            <a:pPr lvl="1"/>
            <a:r>
              <a:rPr lang="en-CA" sz="2400" dirty="0"/>
              <a:t>Show your proofs</a:t>
            </a:r>
          </a:p>
          <a:p>
            <a:pPr lvl="1"/>
            <a:r>
              <a:rPr lang="en-CA" sz="2400" dirty="0"/>
              <a:t>State your conclusions</a:t>
            </a:r>
          </a:p>
          <a:p>
            <a:r>
              <a:rPr lang="en-CA" sz="2800" b="1" i="1" dirty="0"/>
              <a:t>Then start building your slides </a:t>
            </a:r>
            <a:r>
              <a:rPr lang="en-CA" sz="2400" dirty="0"/>
              <a:t>	</a:t>
            </a:r>
            <a:r>
              <a:rPr lang="en-CA" dirty="0"/>
              <a:t>	</a:t>
            </a:r>
          </a:p>
        </p:txBody>
      </p:sp>
    </p:spTree>
    <p:extLst>
      <p:ext uri="{BB962C8B-B14F-4D97-AF65-F5344CB8AC3E}">
        <p14:creationId xmlns:p14="http://schemas.microsoft.com/office/powerpoint/2010/main" val="23320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1DEF-8501-4D87-83A9-387D6A48A8DA}"/>
              </a:ext>
            </a:extLst>
          </p:cNvPr>
          <p:cNvSpPr>
            <a:spLocks noGrp="1"/>
          </p:cNvSpPr>
          <p:nvPr>
            <p:ph type="title"/>
          </p:nvPr>
        </p:nvSpPr>
        <p:spPr/>
        <p:txBody>
          <a:bodyPr/>
          <a:lstStyle/>
          <a:p>
            <a:r>
              <a:rPr lang="en-CA" dirty="0"/>
              <a:t>Consistency </a:t>
            </a:r>
          </a:p>
        </p:txBody>
      </p:sp>
      <p:sp>
        <p:nvSpPr>
          <p:cNvPr id="3" name="Content Placeholder 2">
            <a:extLst>
              <a:ext uri="{FF2B5EF4-FFF2-40B4-BE49-F238E27FC236}">
                <a16:creationId xmlns:a16="http://schemas.microsoft.com/office/drawing/2014/main" id="{62F2B619-0184-44DF-AC9C-D16C0C14AC88}"/>
              </a:ext>
            </a:extLst>
          </p:cNvPr>
          <p:cNvSpPr>
            <a:spLocks noGrp="1"/>
          </p:cNvSpPr>
          <p:nvPr>
            <p:ph idx="1"/>
          </p:nvPr>
        </p:nvSpPr>
        <p:spPr>
          <a:xfrm>
            <a:off x="1828801" y="1676401"/>
            <a:ext cx="7162801" cy="3880773"/>
          </a:xfrm>
        </p:spPr>
        <p:txBody>
          <a:bodyPr>
            <a:normAutofit/>
          </a:bodyPr>
          <a:lstStyle/>
          <a:p>
            <a:r>
              <a:rPr lang="en-CA" sz="2800" dirty="0"/>
              <a:t>Maintain a consistent look and feel throughout the presentation</a:t>
            </a:r>
          </a:p>
          <a:p>
            <a:r>
              <a:rPr lang="en-CA" sz="2800" dirty="0"/>
              <a:t>Don’t vary the fonts or the font size too much</a:t>
            </a:r>
          </a:p>
          <a:p>
            <a:r>
              <a:rPr lang="en-CA" sz="2800" dirty="0"/>
              <a:t>Don’t use colour (or multiple colours) too much</a:t>
            </a:r>
          </a:p>
          <a:p>
            <a:r>
              <a:rPr lang="en-CA" sz="2800" dirty="0"/>
              <a:t>All the stuff we talked about last time</a:t>
            </a:r>
          </a:p>
        </p:txBody>
      </p:sp>
    </p:spTree>
    <p:extLst>
      <p:ext uri="{BB962C8B-B14F-4D97-AF65-F5344CB8AC3E}">
        <p14:creationId xmlns:p14="http://schemas.microsoft.com/office/powerpoint/2010/main" val="1852524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8B119-5A7A-4721-AB1D-8EA380324FE5}"/>
              </a:ext>
            </a:extLst>
          </p:cNvPr>
          <p:cNvSpPr>
            <a:spLocks noGrp="1"/>
          </p:cNvSpPr>
          <p:nvPr>
            <p:ph type="title"/>
          </p:nvPr>
        </p:nvSpPr>
        <p:spPr/>
        <p:txBody>
          <a:bodyPr/>
          <a:lstStyle/>
          <a:p>
            <a:r>
              <a:rPr lang="en-CA" dirty="0"/>
              <a:t>Cue Transitions</a:t>
            </a:r>
          </a:p>
        </p:txBody>
      </p:sp>
      <p:sp>
        <p:nvSpPr>
          <p:cNvPr id="3" name="Content Placeholder 2">
            <a:extLst>
              <a:ext uri="{FF2B5EF4-FFF2-40B4-BE49-F238E27FC236}">
                <a16:creationId xmlns:a16="http://schemas.microsoft.com/office/drawing/2014/main" id="{B38205AA-63B1-43EB-AE90-844D1BCD2E16}"/>
              </a:ext>
            </a:extLst>
          </p:cNvPr>
          <p:cNvSpPr>
            <a:spLocks noGrp="1"/>
          </p:cNvSpPr>
          <p:nvPr>
            <p:ph idx="1"/>
          </p:nvPr>
        </p:nvSpPr>
        <p:spPr>
          <a:xfrm>
            <a:off x="1752601" y="2133601"/>
            <a:ext cx="7543801" cy="3880773"/>
          </a:xfrm>
        </p:spPr>
        <p:txBody>
          <a:bodyPr>
            <a:normAutofit/>
          </a:bodyPr>
          <a:lstStyle/>
          <a:p>
            <a:r>
              <a:rPr lang="en-CA" sz="2800" dirty="0"/>
              <a:t>Be consistent, but not monotonous</a:t>
            </a:r>
          </a:p>
          <a:p>
            <a:r>
              <a:rPr lang="en-CA" sz="2800" dirty="0"/>
              <a:t>If you’re changing topics, a transition slide will help you and your audience stay on track</a:t>
            </a:r>
          </a:p>
          <a:p>
            <a:r>
              <a:rPr lang="en-CA" sz="2800" dirty="0"/>
              <a:t>Pause, and give them a chance to prepare for the next thing, and absorb what they’ve heard</a:t>
            </a:r>
          </a:p>
          <a:p>
            <a:r>
              <a:rPr lang="en-CA" sz="2800" dirty="0"/>
              <a:t>Use a visual cue if possible</a:t>
            </a:r>
          </a:p>
        </p:txBody>
      </p:sp>
    </p:spTree>
    <p:extLst>
      <p:ext uri="{BB962C8B-B14F-4D97-AF65-F5344CB8AC3E}">
        <p14:creationId xmlns:p14="http://schemas.microsoft.com/office/powerpoint/2010/main" val="234546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6400" y="3291005"/>
            <a:ext cx="3413760" cy="2743200"/>
          </a:xfrm>
          <a:prstGeom prst="rect">
            <a:avLst/>
          </a:prstGeom>
          <a:solidFill>
            <a:schemeClr val="bg1">
              <a:lumMod val="65000"/>
              <a:alpha val="85000"/>
            </a:schemeClr>
          </a:solidFill>
          <a:ln>
            <a:noFill/>
          </a:ln>
          <a:effectLst>
            <a:outerShdw blurRad="88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400" dirty="0">
                <a:solidFill>
                  <a:prstClr val="white"/>
                </a:solidFill>
                <a:latin typeface="Segoe UI Light" panose="020B0502040204020203" pitchFamily="34" charset="0"/>
              </a:rPr>
              <a:t>High Level </a:t>
            </a:r>
          </a:p>
          <a:p>
            <a:pPr algn="ctr" defTabSz="457189"/>
            <a:r>
              <a:rPr lang="en-US" sz="2400" dirty="0">
                <a:solidFill>
                  <a:prstClr val="white"/>
                </a:solidFill>
                <a:latin typeface="Segoe UI Light" panose="020B0502040204020203" pitchFamily="34" charset="0"/>
              </a:rPr>
              <a:t>Strategic</a:t>
            </a:r>
          </a:p>
          <a:p>
            <a:pPr algn="ctr" defTabSz="457189"/>
            <a:r>
              <a:rPr lang="en-US" sz="2400" dirty="0">
                <a:solidFill>
                  <a:prstClr val="white"/>
                </a:solidFill>
                <a:latin typeface="Segoe UI Light" panose="020B0502040204020203" pitchFamily="34" charset="0"/>
              </a:rPr>
              <a:t>KISS</a:t>
            </a:r>
          </a:p>
        </p:txBody>
      </p:sp>
      <p:sp>
        <p:nvSpPr>
          <p:cNvPr id="6" name="Rectangle 5"/>
          <p:cNvSpPr/>
          <p:nvPr/>
        </p:nvSpPr>
        <p:spPr>
          <a:xfrm>
            <a:off x="417015" y="2006600"/>
            <a:ext cx="3413760" cy="1219200"/>
          </a:xfrm>
          <a:prstGeom prst="rect">
            <a:avLst/>
          </a:prstGeom>
          <a:solidFill>
            <a:srgbClr val="0070C0">
              <a:alpha val="75000"/>
            </a:srgbClr>
          </a:solidFill>
          <a:ln>
            <a:noFill/>
          </a:ln>
          <a:effectLst>
            <a:outerShdw blurRad="88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667" dirty="0">
                <a:solidFill>
                  <a:prstClr val="white"/>
                </a:solidFill>
                <a:latin typeface="Segoe UI Light" panose="020B0502040204020203" pitchFamily="34" charset="0"/>
              </a:rPr>
              <a:t>Executive  C-Suite</a:t>
            </a:r>
          </a:p>
        </p:txBody>
      </p:sp>
      <p:sp>
        <p:nvSpPr>
          <p:cNvPr id="7" name="Rectangle 6"/>
          <p:cNvSpPr/>
          <p:nvPr/>
        </p:nvSpPr>
        <p:spPr>
          <a:xfrm>
            <a:off x="4277815" y="3291005"/>
            <a:ext cx="3413760" cy="2743200"/>
          </a:xfrm>
          <a:prstGeom prst="rect">
            <a:avLst/>
          </a:prstGeom>
          <a:solidFill>
            <a:schemeClr val="bg1">
              <a:lumMod val="65000"/>
              <a:alpha val="85000"/>
            </a:schemeClr>
          </a:solidFill>
          <a:ln>
            <a:noFill/>
          </a:ln>
          <a:effectLst>
            <a:outerShdw blurRad="88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400" dirty="0">
                <a:solidFill>
                  <a:prstClr val="white"/>
                </a:solidFill>
                <a:latin typeface="Segoe UI Light" panose="020B0502040204020203" pitchFamily="34" charset="0"/>
              </a:rPr>
              <a:t>Mid Level</a:t>
            </a:r>
          </a:p>
          <a:p>
            <a:pPr algn="ctr" defTabSz="457189"/>
            <a:r>
              <a:rPr lang="en-US" sz="2400" dirty="0">
                <a:solidFill>
                  <a:prstClr val="white"/>
                </a:solidFill>
                <a:latin typeface="Segoe UI Light" panose="020B0502040204020203" pitchFamily="34" charset="0"/>
              </a:rPr>
              <a:t>Fairly Complex</a:t>
            </a:r>
          </a:p>
          <a:p>
            <a:pPr algn="ctr" defTabSz="457189"/>
            <a:r>
              <a:rPr lang="en-US" sz="2400">
                <a:solidFill>
                  <a:prstClr val="white"/>
                </a:solidFill>
                <a:latin typeface="Segoe UI Light" panose="020B0502040204020203" pitchFamily="34" charset="0"/>
              </a:rPr>
              <a:t>Tacticall</a:t>
            </a:r>
            <a:endParaRPr lang="en-US" sz="2400" dirty="0">
              <a:solidFill>
                <a:prstClr val="white"/>
              </a:solidFill>
              <a:latin typeface="Segoe UI Light" panose="020B0502040204020203" pitchFamily="34" charset="0"/>
            </a:endParaRPr>
          </a:p>
        </p:txBody>
      </p:sp>
      <p:sp>
        <p:nvSpPr>
          <p:cNvPr id="8" name="Rectangle 7"/>
          <p:cNvSpPr/>
          <p:nvPr/>
        </p:nvSpPr>
        <p:spPr>
          <a:xfrm>
            <a:off x="4277815" y="2006600"/>
            <a:ext cx="3413760" cy="1219200"/>
          </a:xfrm>
          <a:prstGeom prst="rect">
            <a:avLst/>
          </a:prstGeom>
          <a:solidFill>
            <a:srgbClr val="0070C0">
              <a:alpha val="75000"/>
            </a:srgbClr>
          </a:solidFill>
          <a:ln>
            <a:noFill/>
          </a:ln>
          <a:effectLst>
            <a:outerShdw blurRad="88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667" dirty="0">
                <a:solidFill>
                  <a:prstClr val="white"/>
                </a:solidFill>
                <a:latin typeface="Segoe UI Light" panose="020B0502040204020203" pitchFamily="34" charset="0"/>
              </a:rPr>
              <a:t>Management</a:t>
            </a:r>
          </a:p>
        </p:txBody>
      </p:sp>
      <p:sp>
        <p:nvSpPr>
          <p:cNvPr id="9" name="Rectangle 8"/>
          <p:cNvSpPr/>
          <p:nvPr/>
        </p:nvSpPr>
        <p:spPr>
          <a:xfrm>
            <a:off x="7977267" y="3291005"/>
            <a:ext cx="3413760" cy="2743200"/>
          </a:xfrm>
          <a:prstGeom prst="rect">
            <a:avLst/>
          </a:prstGeom>
          <a:solidFill>
            <a:schemeClr val="bg1">
              <a:lumMod val="65000"/>
              <a:alpha val="85000"/>
            </a:schemeClr>
          </a:solidFill>
          <a:ln>
            <a:noFill/>
          </a:ln>
          <a:effectLst>
            <a:outerShdw blurRad="88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400" dirty="0">
                <a:solidFill>
                  <a:prstClr val="white"/>
                </a:solidFill>
                <a:latin typeface="Segoe UI Light" panose="020B0502040204020203" pitchFamily="34" charset="0"/>
              </a:rPr>
              <a:t>Detail Oriented</a:t>
            </a:r>
          </a:p>
          <a:p>
            <a:pPr algn="ctr" defTabSz="457189"/>
            <a:r>
              <a:rPr lang="en-US" sz="2400" dirty="0">
                <a:solidFill>
                  <a:prstClr val="white"/>
                </a:solidFill>
                <a:latin typeface="Segoe UI Light" panose="020B0502040204020203" pitchFamily="34" charset="0"/>
              </a:rPr>
              <a:t>Day to Day</a:t>
            </a:r>
          </a:p>
          <a:p>
            <a:pPr algn="ctr" defTabSz="457189"/>
            <a:r>
              <a:rPr lang="en-US" sz="2400" dirty="0">
                <a:solidFill>
                  <a:prstClr val="white"/>
                </a:solidFill>
                <a:latin typeface="Segoe UI Light" panose="020B0502040204020203" pitchFamily="34" charset="0"/>
              </a:rPr>
              <a:t>“Process Feeding”</a:t>
            </a:r>
          </a:p>
          <a:p>
            <a:pPr algn="ctr" defTabSz="457189"/>
            <a:endParaRPr lang="en-US" sz="2400" dirty="0">
              <a:solidFill>
                <a:prstClr val="white"/>
              </a:solidFill>
              <a:latin typeface="Segoe UI Light" panose="020B0502040204020203" pitchFamily="34" charset="0"/>
            </a:endParaRPr>
          </a:p>
        </p:txBody>
      </p:sp>
      <p:sp>
        <p:nvSpPr>
          <p:cNvPr id="10" name="Rectangle 9"/>
          <p:cNvSpPr/>
          <p:nvPr/>
        </p:nvSpPr>
        <p:spPr>
          <a:xfrm>
            <a:off x="7971201" y="2006600"/>
            <a:ext cx="3413760" cy="1219200"/>
          </a:xfrm>
          <a:prstGeom prst="rect">
            <a:avLst/>
          </a:prstGeom>
          <a:solidFill>
            <a:srgbClr val="0070C0">
              <a:alpha val="75000"/>
            </a:srgbClr>
          </a:solidFill>
          <a:ln>
            <a:noFill/>
          </a:ln>
          <a:effectLst>
            <a:outerShdw blurRad="889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2667" dirty="0">
                <a:solidFill>
                  <a:prstClr val="white"/>
                </a:solidFill>
                <a:latin typeface="Segoe UI Light" panose="020B0502040204020203" pitchFamily="34" charset="0"/>
              </a:rPr>
              <a:t>Operations</a:t>
            </a:r>
          </a:p>
        </p:txBody>
      </p:sp>
      <p:sp>
        <p:nvSpPr>
          <p:cNvPr id="4" name="TextBox 3"/>
          <p:cNvSpPr txBox="1"/>
          <p:nvPr/>
        </p:nvSpPr>
        <p:spPr>
          <a:xfrm>
            <a:off x="-411268" y="-25399"/>
            <a:ext cx="12791925" cy="830997"/>
          </a:xfrm>
          <a:prstGeom prst="rect">
            <a:avLst/>
          </a:prstGeom>
          <a:noFill/>
        </p:spPr>
        <p:txBody>
          <a:bodyPr wrap="square" rtlCol="0">
            <a:spAutoFit/>
          </a:bodyPr>
          <a:lstStyle/>
          <a:p>
            <a:pPr algn="ctr" defTabSz="457189"/>
            <a:r>
              <a:rPr lang="en-US" sz="4800" dirty="0">
                <a:solidFill>
                  <a:srgbClr val="FF0000"/>
                </a:solidFill>
                <a:latin typeface="Segoe UI" panose="020B0502040204020203" pitchFamily="34" charset="0"/>
                <a:ea typeface="Segoe UI" panose="020B0502040204020203" pitchFamily="34" charset="0"/>
                <a:cs typeface="Segoe UI" panose="020B0502040204020203" pitchFamily="34" charset="0"/>
              </a:rPr>
              <a:t>Know Your Audience</a:t>
            </a:r>
          </a:p>
        </p:txBody>
      </p:sp>
      <p:sp>
        <p:nvSpPr>
          <p:cNvPr id="3" name="Right Brace 2"/>
          <p:cNvSpPr/>
          <p:nvPr/>
        </p:nvSpPr>
        <p:spPr>
          <a:xfrm rot="16200000" flipV="1">
            <a:off x="3646463" y="-2006114"/>
            <a:ext cx="838199" cy="7586527"/>
          </a:xfrm>
          <a:prstGeom prst="rightBrace">
            <a:avLst>
              <a:gd name="adj1" fmla="val 0"/>
              <a:gd name="adj2" fmla="val 50000"/>
            </a:avLst>
          </a:prstGeom>
          <a:noFill/>
          <a:ln w="76200">
            <a:solidFill>
              <a:srgbClr val="00B050"/>
            </a:solidFill>
          </a:ln>
          <a:effectLst>
            <a:outerShdw blurRad="50800" dist="635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189"/>
            <a:endParaRPr lang="en-US" dirty="0">
              <a:solidFill>
                <a:prstClr val="black"/>
              </a:solidFill>
              <a:latin typeface="Trebuchet MS" panose="020B0603020202020204"/>
            </a:endParaRPr>
          </a:p>
        </p:txBody>
      </p:sp>
      <p:sp>
        <p:nvSpPr>
          <p:cNvPr id="11" name="Right Brace 10"/>
          <p:cNvSpPr/>
          <p:nvPr/>
        </p:nvSpPr>
        <p:spPr>
          <a:xfrm rot="16200000" flipV="1">
            <a:off x="9313136" y="-59465"/>
            <a:ext cx="838203" cy="3700327"/>
          </a:xfrm>
          <a:prstGeom prst="rightBrace">
            <a:avLst>
              <a:gd name="adj1" fmla="val 0"/>
              <a:gd name="adj2" fmla="val 50000"/>
            </a:avLst>
          </a:prstGeom>
          <a:noFill/>
          <a:ln w="76200">
            <a:solidFill>
              <a:srgbClr val="FF0000"/>
            </a:solidFill>
          </a:ln>
          <a:effectLst>
            <a:outerShdw blurRad="50800" dist="635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457189"/>
            <a:endParaRPr lang="en-US">
              <a:ln>
                <a:solidFill>
                  <a:srgbClr val="FF0000"/>
                </a:solidFill>
              </a:ln>
              <a:solidFill>
                <a:prstClr val="black"/>
              </a:solidFill>
              <a:latin typeface="Trebuchet MS" panose="020B0603020202020204"/>
            </a:endParaRPr>
          </a:p>
        </p:txBody>
      </p:sp>
      <p:sp>
        <p:nvSpPr>
          <p:cNvPr id="12" name="TextBox 11"/>
          <p:cNvSpPr txBox="1"/>
          <p:nvPr/>
        </p:nvSpPr>
        <p:spPr>
          <a:xfrm>
            <a:off x="3026639" y="783025"/>
            <a:ext cx="2057400" cy="369332"/>
          </a:xfrm>
          <a:prstGeom prst="rect">
            <a:avLst/>
          </a:prstGeom>
          <a:noFill/>
        </p:spPr>
        <p:txBody>
          <a:bodyPr wrap="square" rtlCol="0">
            <a:spAutoFit/>
          </a:bodyPr>
          <a:lstStyle/>
          <a:p>
            <a:pPr algn="ctr" defTabSz="457189"/>
            <a:r>
              <a:rPr lang="en-US" dirty="0">
                <a:solidFill>
                  <a:prstClr val="black"/>
                </a:solidFill>
                <a:latin typeface="Trebuchet MS" panose="020B0603020202020204"/>
              </a:rPr>
              <a:t>Long Term</a:t>
            </a:r>
          </a:p>
        </p:txBody>
      </p:sp>
      <p:sp>
        <p:nvSpPr>
          <p:cNvPr id="13" name="TextBox 12"/>
          <p:cNvSpPr txBox="1"/>
          <p:nvPr/>
        </p:nvSpPr>
        <p:spPr>
          <a:xfrm>
            <a:off x="8703537" y="778101"/>
            <a:ext cx="2057400" cy="369332"/>
          </a:xfrm>
          <a:prstGeom prst="rect">
            <a:avLst/>
          </a:prstGeom>
          <a:noFill/>
        </p:spPr>
        <p:txBody>
          <a:bodyPr wrap="square" rtlCol="0">
            <a:spAutoFit/>
          </a:bodyPr>
          <a:lstStyle/>
          <a:p>
            <a:pPr algn="ctr" defTabSz="457189"/>
            <a:r>
              <a:rPr lang="en-US" dirty="0">
                <a:solidFill>
                  <a:prstClr val="black"/>
                </a:solidFill>
                <a:latin typeface="Trebuchet MS" panose="020B0603020202020204"/>
              </a:rPr>
              <a:t>Short Term</a:t>
            </a:r>
          </a:p>
        </p:txBody>
      </p:sp>
    </p:spTree>
    <p:extLst>
      <p:ext uri="{BB962C8B-B14F-4D97-AF65-F5344CB8AC3E}">
        <p14:creationId xmlns:p14="http://schemas.microsoft.com/office/powerpoint/2010/main" val="22283404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4" grpId="0"/>
      <p:bldP spid="3" grpId="0" animBg="1"/>
      <p:bldP spid="11" grpId="0" animBg="1"/>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1A513-EF15-4A11-90EC-B6014001BB1B}"/>
              </a:ext>
            </a:extLst>
          </p:cNvPr>
          <p:cNvSpPr>
            <a:spLocks noGrp="1"/>
          </p:cNvSpPr>
          <p:nvPr>
            <p:ph type="ctrTitle"/>
          </p:nvPr>
        </p:nvSpPr>
        <p:spPr>
          <a:xfrm>
            <a:off x="2362201" y="360991"/>
            <a:ext cx="5826719" cy="1646302"/>
          </a:xfrm>
        </p:spPr>
        <p:txBody>
          <a:bodyPr/>
          <a:lstStyle/>
          <a:p>
            <a:r>
              <a:rPr lang="en-CA" dirty="0"/>
              <a:t>A New Topic</a:t>
            </a:r>
          </a:p>
        </p:txBody>
      </p:sp>
      <p:sp>
        <p:nvSpPr>
          <p:cNvPr id="5" name="Subtitle 4">
            <a:extLst>
              <a:ext uri="{FF2B5EF4-FFF2-40B4-BE49-F238E27FC236}">
                <a16:creationId xmlns:a16="http://schemas.microsoft.com/office/drawing/2014/main" id="{81AD7086-7710-4392-9D18-D2CC62BDA85B}"/>
              </a:ext>
            </a:extLst>
          </p:cNvPr>
          <p:cNvSpPr>
            <a:spLocks noGrp="1"/>
          </p:cNvSpPr>
          <p:nvPr>
            <p:ph type="subTitle" idx="1"/>
          </p:nvPr>
        </p:nvSpPr>
        <p:spPr/>
        <p:txBody>
          <a:bodyPr/>
          <a:lstStyle/>
          <a:p>
            <a:r>
              <a:rPr lang="en-CA" dirty="0"/>
              <a:t>Or section of the presentation</a:t>
            </a:r>
          </a:p>
        </p:txBody>
      </p:sp>
      <p:pic>
        <p:nvPicPr>
          <p:cNvPr id="6" name="Picture 5">
            <a:extLst>
              <a:ext uri="{FF2B5EF4-FFF2-40B4-BE49-F238E27FC236}">
                <a16:creationId xmlns:a16="http://schemas.microsoft.com/office/drawing/2014/main" id="{FBE29029-6FCF-4E64-B094-F80A55808B2E}"/>
              </a:ext>
            </a:extLst>
          </p:cNvPr>
          <p:cNvPicPr>
            <a:picLocks noChangeAspect="1"/>
          </p:cNvPicPr>
          <p:nvPr/>
        </p:nvPicPr>
        <p:blipFill>
          <a:blip r:embed="rId2"/>
          <a:stretch>
            <a:fillRect/>
          </a:stretch>
        </p:blipFill>
        <p:spPr>
          <a:xfrm>
            <a:off x="2895601" y="2133600"/>
            <a:ext cx="5949329" cy="3460324"/>
          </a:xfrm>
          <a:prstGeom prst="rect">
            <a:avLst/>
          </a:prstGeom>
        </p:spPr>
      </p:pic>
    </p:spTree>
    <p:extLst>
      <p:ext uri="{BB962C8B-B14F-4D97-AF65-F5344CB8AC3E}">
        <p14:creationId xmlns:p14="http://schemas.microsoft.com/office/powerpoint/2010/main" val="49383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8ADED-A1D0-43B7-8F61-72133ED7F3EA}"/>
              </a:ext>
            </a:extLst>
          </p:cNvPr>
          <p:cNvSpPr>
            <a:spLocks noGrp="1"/>
          </p:cNvSpPr>
          <p:nvPr>
            <p:ph type="title"/>
          </p:nvPr>
        </p:nvSpPr>
        <p:spPr/>
        <p:txBody>
          <a:bodyPr/>
          <a:lstStyle/>
          <a:p>
            <a:r>
              <a:rPr lang="en-CA" dirty="0"/>
              <a:t>Use Text Carefully</a:t>
            </a:r>
          </a:p>
        </p:txBody>
      </p:sp>
      <p:sp>
        <p:nvSpPr>
          <p:cNvPr id="3" name="Content Placeholder 2">
            <a:extLst>
              <a:ext uri="{FF2B5EF4-FFF2-40B4-BE49-F238E27FC236}">
                <a16:creationId xmlns:a16="http://schemas.microsoft.com/office/drawing/2014/main" id="{3DAB6580-C944-4D6E-8440-DA6D634A6E9D}"/>
              </a:ext>
            </a:extLst>
          </p:cNvPr>
          <p:cNvSpPr>
            <a:spLocks noGrp="1"/>
          </p:cNvSpPr>
          <p:nvPr>
            <p:ph idx="1"/>
          </p:nvPr>
        </p:nvSpPr>
        <p:spPr>
          <a:xfrm>
            <a:off x="2133599" y="2160591"/>
            <a:ext cx="7162801" cy="3880773"/>
          </a:xfrm>
        </p:spPr>
        <p:txBody>
          <a:bodyPr>
            <a:normAutofit/>
          </a:bodyPr>
          <a:lstStyle/>
          <a:p>
            <a:r>
              <a:rPr lang="en-CA" sz="2800" dirty="0"/>
              <a:t>As little as reasonably possible</a:t>
            </a:r>
          </a:p>
          <a:p>
            <a:r>
              <a:rPr lang="en-CA" sz="2800" dirty="0"/>
              <a:t>Lots of white space</a:t>
            </a:r>
          </a:p>
          <a:p>
            <a:r>
              <a:rPr lang="en-CA" sz="2800" dirty="0"/>
              <a:t>Don’t let the audience read too much</a:t>
            </a:r>
          </a:p>
          <a:p>
            <a:r>
              <a:rPr lang="en-CA" sz="2800" dirty="0"/>
              <a:t>Reveal one line at a time if you must have a text heavy slide</a:t>
            </a:r>
          </a:p>
        </p:txBody>
      </p:sp>
    </p:spTree>
    <p:extLst>
      <p:ext uri="{BB962C8B-B14F-4D97-AF65-F5344CB8AC3E}">
        <p14:creationId xmlns:p14="http://schemas.microsoft.com/office/powerpoint/2010/main" val="316288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CAD6A2C5-5057-483C-A022-708A335CEABA}"/>
              </a:ext>
            </a:extLst>
          </p:cNvPr>
          <p:cNvSpPr>
            <a:spLocks noGrp="1" noChangeArrowheads="1"/>
          </p:cNvSpPr>
          <p:nvPr>
            <p:ph type="title"/>
          </p:nvPr>
        </p:nvSpPr>
        <p:spPr/>
        <p:txBody>
          <a:bodyPr/>
          <a:lstStyle/>
          <a:p>
            <a:r>
              <a:rPr lang="en-US" altLang="en-US" dirty="0"/>
              <a:t>Remember last time?</a:t>
            </a:r>
          </a:p>
        </p:txBody>
      </p:sp>
      <p:sp>
        <p:nvSpPr>
          <p:cNvPr id="29699" name="Rectangle 3">
            <a:extLst>
              <a:ext uri="{FF2B5EF4-FFF2-40B4-BE49-F238E27FC236}">
                <a16:creationId xmlns:a16="http://schemas.microsoft.com/office/drawing/2014/main" id="{43255802-AE8D-4D7F-BE96-23131F4ED6F8}"/>
              </a:ext>
            </a:extLst>
          </p:cNvPr>
          <p:cNvSpPr>
            <a:spLocks noGrp="1" noChangeArrowheads="1"/>
          </p:cNvSpPr>
          <p:nvPr>
            <p:ph idx="1"/>
          </p:nvPr>
        </p:nvSpPr>
        <p:spPr>
          <a:xfrm>
            <a:off x="2133598" y="1488614"/>
            <a:ext cx="6347714" cy="3880773"/>
          </a:xfrm>
        </p:spPr>
        <p:txBody>
          <a:bodyPr>
            <a:normAutofit/>
          </a:bodyPr>
          <a:lstStyle/>
          <a:p>
            <a:pPr>
              <a:lnSpc>
                <a:spcPct val="90000"/>
              </a:lnSpc>
            </a:pPr>
            <a:r>
              <a:rPr lang="en-US" altLang="en-US" sz="2400" dirty="0">
                <a:effectLst>
                  <a:outerShdw blurRad="38100" dist="38100" dir="2700000" algn="tl">
                    <a:srgbClr val="000000">
                      <a:alpha val="43137"/>
                    </a:srgbClr>
                  </a:outerShdw>
                </a:effectLst>
              </a:rPr>
              <a:t>This page contains too many words for a presentation slide.  It is not written in point form, making it difficult both for your audience to read and for you to present each point. Although there are exactly the same number of points on this slide as the previous slide, it looks much more complicated.  In short, your audience will spend too much time trying to read this paragraph instead of listening to you.</a:t>
            </a:r>
          </a:p>
        </p:txBody>
      </p:sp>
    </p:spTree>
    <p:extLst>
      <p:ext uri="{BB962C8B-B14F-4D97-AF65-F5344CB8AC3E}">
        <p14:creationId xmlns:p14="http://schemas.microsoft.com/office/powerpoint/2010/main" val="1525151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BDB09-02B8-4489-AA2F-1D5E1D23EFDB}"/>
              </a:ext>
            </a:extLst>
          </p:cNvPr>
          <p:cNvSpPr>
            <a:spLocks noGrp="1"/>
          </p:cNvSpPr>
          <p:nvPr>
            <p:ph type="title"/>
          </p:nvPr>
        </p:nvSpPr>
        <p:spPr/>
        <p:txBody>
          <a:bodyPr/>
          <a:lstStyle/>
          <a:p>
            <a:r>
              <a:rPr lang="en-CA" dirty="0"/>
              <a:t>Images </a:t>
            </a:r>
          </a:p>
        </p:txBody>
      </p:sp>
      <p:sp>
        <p:nvSpPr>
          <p:cNvPr id="3" name="Content Placeholder 2">
            <a:extLst>
              <a:ext uri="{FF2B5EF4-FFF2-40B4-BE49-F238E27FC236}">
                <a16:creationId xmlns:a16="http://schemas.microsoft.com/office/drawing/2014/main" id="{7CB708A3-0972-4A63-830D-54570AECC24F}"/>
              </a:ext>
            </a:extLst>
          </p:cNvPr>
          <p:cNvSpPr>
            <a:spLocks noGrp="1"/>
          </p:cNvSpPr>
          <p:nvPr>
            <p:ph idx="1"/>
          </p:nvPr>
        </p:nvSpPr>
        <p:spPr>
          <a:xfrm>
            <a:off x="2183255" y="1676401"/>
            <a:ext cx="6347714" cy="3880773"/>
          </a:xfrm>
        </p:spPr>
        <p:txBody>
          <a:bodyPr>
            <a:normAutofit/>
          </a:bodyPr>
          <a:lstStyle/>
          <a:p>
            <a:r>
              <a:rPr lang="en-CA" sz="2800" dirty="0"/>
              <a:t>Images can help express an idea</a:t>
            </a:r>
          </a:p>
          <a:p>
            <a:r>
              <a:rPr lang="en-CA" sz="2800" dirty="0"/>
              <a:t>It has to fit the flow and style of the narrative</a:t>
            </a:r>
          </a:p>
        </p:txBody>
      </p:sp>
      <p:pic>
        <p:nvPicPr>
          <p:cNvPr id="4" name="Picture 3">
            <a:extLst>
              <a:ext uri="{FF2B5EF4-FFF2-40B4-BE49-F238E27FC236}">
                <a16:creationId xmlns:a16="http://schemas.microsoft.com/office/drawing/2014/main" id="{3B640BB9-07A3-4B0B-BED5-F80A8355AD60}"/>
              </a:ext>
            </a:extLst>
          </p:cNvPr>
          <p:cNvPicPr>
            <a:picLocks noChangeAspect="1"/>
          </p:cNvPicPr>
          <p:nvPr/>
        </p:nvPicPr>
        <p:blipFill>
          <a:blip r:embed="rId2"/>
          <a:stretch>
            <a:fillRect/>
          </a:stretch>
        </p:blipFill>
        <p:spPr>
          <a:xfrm>
            <a:off x="6565720" y="2742144"/>
            <a:ext cx="3124200" cy="3124200"/>
          </a:xfrm>
          <a:prstGeom prst="rect">
            <a:avLst/>
          </a:prstGeom>
        </p:spPr>
      </p:pic>
      <p:pic>
        <p:nvPicPr>
          <p:cNvPr id="6" name="Picture 5">
            <a:extLst>
              <a:ext uri="{FF2B5EF4-FFF2-40B4-BE49-F238E27FC236}">
                <a16:creationId xmlns:a16="http://schemas.microsoft.com/office/drawing/2014/main" id="{BD13AE7D-B7A4-41B6-9D46-99FF39237AC4}"/>
              </a:ext>
            </a:extLst>
          </p:cNvPr>
          <p:cNvPicPr>
            <a:picLocks noChangeAspect="1"/>
          </p:cNvPicPr>
          <p:nvPr/>
        </p:nvPicPr>
        <p:blipFill>
          <a:blip r:embed="rId3"/>
          <a:stretch>
            <a:fillRect/>
          </a:stretch>
        </p:blipFill>
        <p:spPr>
          <a:xfrm>
            <a:off x="2502080" y="3954132"/>
            <a:ext cx="3409950" cy="1343025"/>
          </a:xfrm>
          <a:prstGeom prst="rect">
            <a:avLst/>
          </a:prstGeom>
        </p:spPr>
      </p:pic>
    </p:spTree>
    <p:extLst>
      <p:ext uri="{BB962C8B-B14F-4D97-AF65-F5344CB8AC3E}">
        <p14:creationId xmlns:p14="http://schemas.microsoft.com/office/powerpoint/2010/main" val="3069003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50CD0-AB92-4970-BABA-CC09B0ECE749}"/>
              </a:ext>
            </a:extLst>
          </p:cNvPr>
          <p:cNvSpPr>
            <a:spLocks noGrp="1"/>
          </p:cNvSpPr>
          <p:nvPr>
            <p:ph type="title"/>
          </p:nvPr>
        </p:nvSpPr>
        <p:spPr/>
        <p:txBody>
          <a:bodyPr/>
          <a:lstStyle/>
          <a:p>
            <a:r>
              <a:rPr lang="en-CA" dirty="0"/>
              <a:t>Careful of the Builds and Animations</a:t>
            </a:r>
          </a:p>
        </p:txBody>
      </p:sp>
      <p:sp>
        <p:nvSpPr>
          <p:cNvPr id="3" name="Content Placeholder 2">
            <a:extLst>
              <a:ext uri="{FF2B5EF4-FFF2-40B4-BE49-F238E27FC236}">
                <a16:creationId xmlns:a16="http://schemas.microsoft.com/office/drawing/2014/main" id="{D34A3671-DFEB-42D0-A749-74D18A1F801C}"/>
              </a:ext>
            </a:extLst>
          </p:cNvPr>
          <p:cNvSpPr>
            <a:spLocks noGrp="1"/>
          </p:cNvSpPr>
          <p:nvPr>
            <p:ph idx="1"/>
          </p:nvPr>
        </p:nvSpPr>
        <p:spPr>
          <a:xfrm>
            <a:off x="2133599" y="2160591"/>
            <a:ext cx="7086601" cy="3880773"/>
          </a:xfrm>
        </p:spPr>
        <p:txBody>
          <a:bodyPr>
            <a:normAutofit/>
          </a:bodyPr>
          <a:lstStyle/>
          <a:p>
            <a:r>
              <a:rPr lang="en-CA" sz="2800" dirty="0"/>
              <a:t>Builds can be effective in some cases, but don’t overuse them</a:t>
            </a:r>
          </a:p>
          <a:p>
            <a:r>
              <a:rPr lang="en-CA" sz="2800" dirty="0"/>
              <a:t>Animations can be distracting</a:t>
            </a:r>
          </a:p>
          <a:p>
            <a:r>
              <a:rPr lang="en-CA" sz="2800" dirty="0"/>
              <a:t>Don’t mix styles or timing</a:t>
            </a:r>
          </a:p>
        </p:txBody>
      </p:sp>
    </p:spTree>
    <p:extLst>
      <p:ext uri="{BB962C8B-B14F-4D97-AF65-F5344CB8AC3E}">
        <p14:creationId xmlns:p14="http://schemas.microsoft.com/office/powerpoint/2010/main" val="5214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nodeType="clickEffect">
                                  <p:stCondLst>
                                    <p:cond delay="250"/>
                                  </p:stCondLst>
                                  <p:childTnLst>
                                    <p:animEffect transition="out" filter="wipe(down)">
                                      <p:cBhvr>
                                        <p:cTn id="6" dur="180" accel="50000">
                                          <p:stCondLst>
                                            <p:cond delay="1820"/>
                                          </p:stCondLst>
                                        </p:cTn>
                                        <p:tgtEl>
                                          <p:spTgt spid="3">
                                            <p:txEl>
                                              <p:pRg st="1" end="1"/>
                                            </p:txEl>
                                          </p:spTgt>
                                        </p:tgtEl>
                                      </p:cBhvr>
                                    </p:animEffect>
                                    <p:anim calcmode="lin" valueType="num">
                                      <p:cBhvr>
                                        <p:cTn id="7" dur="1822" tmFilter="0,0; 0.14,0.31; 0.43,0.73; 0.71,0.91; 1.0,1.0">
                                          <p:stCondLst>
                                            <p:cond delay="0"/>
                                          </p:stCondLst>
                                        </p:cTn>
                                        <p:tgtEl>
                                          <p:spTgt spid="3">
                                            <p:txEl>
                                              <p:pRg st="1" end="1"/>
                                            </p:txEl>
                                          </p:spTgt>
                                        </p:tgtEl>
                                        <p:attrNameLst>
                                          <p:attrName>ppt_x</p:attrName>
                                        </p:attrNameLst>
                                      </p:cBhvr>
                                      <p:tavLst>
                                        <p:tav tm="0">
                                          <p:val>
                                            <p:strVal val="ppt_x"/>
                                          </p:val>
                                        </p:tav>
                                        <p:tav tm="100000">
                                          <p:val>
                                            <p:strVal val="#ppt_x+0.25"/>
                                          </p:val>
                                        </p:tav>
                                      </p:tavLst>
                                    </p:anim>
                                    <p:anim calcmode="lin" valueType="num">
                                      <p:cBhvr>
                                        <p:cTn id="8" dur="178">
                                          <p:stCondLst>
                                            <p:cond delay="1822"/>
                                          </p:stCondLst>
                                        </p:cTn>
                                        <p:tgtEl>
                                          <p:spTgt spid="3">
                                            <p:txEl>
                                              <p:pRg st="1" end="1"/>
                                            </p:txEl>
                                          </p:spTgt>
                                        </p:tgtEl>
                                        <p:attrNameLst>
                                          <p:attrName>ppt_x</p:attrName>
                                        </p:attrNameLst>
                                      </p:cBhvr>
                                      <p:tavLst>
                                        <p:tav tm="0">
                                          <p:val>
                                            <p:strVal val="ppt_x"/>
                                          </p:val>
                                        </p:tav>
                                        <p:tav tm="100000">
                                          <p:val>
                                            <p:strVal val="ppt_x"/>
                                          </p:val>
                                        </p:tav>
                                      </p:tavLst>
                                    </p:anim>
                                    <p:anim calcmode="lin" valueType="num">
                                      <p:cBhvr>
                                        <p:cTn id="9" dur="664" tmFilter="0.0,0.0;0.25,0.07;0.50,0.2;0.75,0.467;1.0,1.0">
                                          <p:stCondLst>
                                            <p:cond delay="0"/>
                                          </p:stCondLst>
                                        </p:cTn>
                                        <p:tgtEl>
                                          <p:spTgt spid="3">
                                            <p:txEl>
                                              <p:pRg st="1" end="1"/>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664" tmFilter="0, 0; 0.125,0.2665; 0.25,0.4; 0.375,0.465; 0.5,0.5;  0.625,0.535; 0.75,0.6; 0.875,0.7335; 1,1">
                                          <p:stCondLst>
                                            <p:cond delay="664"/>
                                          </p:stCondLst>
                                        </p:cTn>
                                        <p:tgtEl>
                                          <p:spTgt spid="3">
                                            <p:txEl>
                                              <p:pRg st="1" end="1"/>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332" tmFilter="0, 0; 0.125,0.2665; 0.25,0.4; 0.375,0.465; 0.5,0.5;  0.625,0.535; 0.75,0.6; 0.875,0.7335; 1,1">
                                          <p:stCondLst>
                                            <p:cond delay="1324"/>
                                          </p:stCondLst>
                                        </p:cTn>
                                        <p:tgtEl>
                                          <p:spTgt spid="3">
                                            <p:txEl>
                                              <p:pRg st="1" end="1"/>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164" tmFilter="0, 0; 0.125,0.2665; 0.25,0.4; 0.375,0.465; 0.5,0.5;  0.625,0.535; 0.75,0.6; 0.875,0.7335; 1,1">
                                          <p:stCondLst>
                                            <p:cond delay="1656"/>
                                          </p:stCondLst>
                                        </p:cTn>
                                        <p:tgtEl>
                                          <p:spTgt spid="3">
                                            <p:txEl>
                                              <p:pRg st="1" end="1"/>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180" accel="50000">
                                          <p:stCondLst>
                                            <p:cond delay="1820"/>
                                          </p:stCondLst>
                                        </p:cTn>
                                        <p:tgtEl>
                                          <p:spTgt spid="3">
                                            <p:txEl>
                                              <p:pRg st="1" end="1"/>
                                            </p:txEl>
                                          </p:spTgt>
                                        </p:tgtEl>
                                        <p:attrNameLst>
                                          <p:attrName>ppt_y</p:attrName>
                                        </p:attrNameLst>
                                      </p:cBhvr>
                                      <p:tavLst>
                                        <p:tav tm="0">
                                          <p:val>
                                            <p:strVal val="ppt_y"/>
                                          </p:val>
                                        </p:tav>
                                        <p:tav tm="100000">
                                          <p:val>
                                            <p:strVal val="ppt_y+ppt_h"/>
                                          </p:val>
                                        </p:tav>
                                      </p:tavLst>
                                    </p:anim>
                                    <p:animScale>
                                      <p:cBhvr>
                                        <p:cTn id="14" dur="26">
                                          <p:stCondLst>
                                            <p:cond delay="620"/>
                                          </p:stCondLst>
                                        </p:cTn>
                                        <p:tgtEl>
                                          <p:spTgt spid="3">
                                            <p:txEl>
                                              <p:pRg st="1" end="1"/>
                                            </p:txEl>
                                          </p:spTgt>
                                        </p:tgtEl>
                                      </p:cBhvr>
                                      <p:to x="100000" y="60000"/>
                                    </p:animScale>
                                    <p:animScale>
                                      <p:cBhvr>
                                        <p:cTn id="15" dur="166" decel="50000">
                                          <p:stCondLst>
                                            <p:cond delay="646"/>
                                          </p:stCondLst>
                                        </p:cTn>
                                        <p:tgtEl>
                                          <p:spTgt spid="3">
                                            <p:txEl>
                                              <p:pRg st="1" end="1"/>
                                            </p:txEl>
                                          </p:spTgt>
                                        </p:tgtEl>
                                      </p:cBhvr>
                                      <p:to x="100000" y="100000"/>
                                    </p:animScale>
                                    <p:animScale>
                                      <p:cBhvr>
                                        <p:cTn id="16" dur="26">
                                          <p:stCondLst>
                                            <p:cond delay="1312"/>
                                          </p:stCondLst>
                                        </p:cTn>
                                        <p:tgtEl>
                                          <p:spTgt spid="3">
                                            <p:txEl>
                                              <p:pRg st="1" end="1"/>
                                            </p:txEl>
                                          </p:spTgt>
                                        </p:tgtEl>
                                      </p:cBhvr>
                                      <p:to x="100000" y="80000"/>
                                    </p:animScale>
                                    <p:animScale>
                                      <p:cBhvr>
                                        <p:cTn id="17" dur="166" decel="50000">
                                          <p:stCondLst>
                                            <p:cond delay="1338"/>
                                          </p:stCondLst>
                                        </p:cTn>
                                        <p:tgtEl>
                                          <p:spTgt spid="3">
                                            <p:txEl>
                                              <p:pRg st="1" end="1"/>
                                            </p:txEl>
                                          </p:spTgt>
                                        </p:tgtEl>
                                      </p:cBhvr>
                                      <p:to x="100000" y="100000"/>
                                    </p:animScale>
                                    <p:animScale>
                                      <p:cBhvr>
                                        <p:cTn id="18" dur="26">
                                          <p:stCondLst>
                                            <p:cond delay="1642"/>
                                          </p:stCondLst>
                                        </p:cTn>
                                        <p:tgtEl>
                                          <p:spTgt spid="3">
                                            <p:txEl>
                                              <p:pRg st="1" end="1"/>
                                            </p:txEl>
                                          </p:spTgt>
                                        </p:tgtEl>
                                      </p:cBhvr>
                                      <p:to x="100000" y="90000"/>
                                    </p:animScale>
                                    <p:animScale>
                                      <p:cBhvr>
                                        <p:cTn id="19" dur="166" decel="50000">
                                          <p:stCondLst>
                                            <p:cond delay="1668"/>
                                          </p:stCondLst>
                                        </p:cTn>
                                        <p:tgtEl>
                                          <p:spTgt spid="3">
                                            <p:txEl>
                                              <p:pRg st="1" end="1"/>
                                            </p:txEl>
                                          </p:spTgt>
                                        </p:tgtEl>
                                      </p:cBhvr>
                                      <p:to x="100000" y="100000"/>
                                    </p:animScale>
                                    <p:animScale>
                                      <p:cBhvr>
                                        <p:cTn id="20" dur="26">
                                          <p:stCondLst>
                                            <p:cond delay="1808"/>
                                          </p:stCondLst>
                                        </p:cTn>
                                        <p:tgtEl>
                                          <p:spTgt spid="3">
                                            <p:txEl>
                                              <p:pRg st="1" end="1"/>
                                            </p:txEl>
                                          </p:spTgt>
                                        </p:tgtEl>
                                      </p:cBhvr>
                                      <p:to x="100000" y="95000"/>
                                    </p:animScale>
                                    <p:animScale>
                                      <p:cBhvr>
                                        <p:cTn id="21" dur="166" decel="50000">
                                          <p:stCondLst>
                                            <p:cond delay="1834"/>
                                          </p:stCondLst>
                                        </p:cTn>
                                        <p:tgtEl>
                                          <p:spTgt spid="3">
                                            <p:txEl>
                                              <p:pRg st="1" end="1"/>
                                            </p:txEl>
                                          </p:spTgt>
                                        </p:tgtEl>
                                      </p:cBhvr>
                                      <p:to x="100000" y="100000"/>
                                    </p:animScale>
                                    <p:set>
                                      <p:cBhvr>
                                        <p:cTn id="22" dur="1" fill="hold">
                                          <p:stCondLst>
                                            <p:cond delay="1999"/>
                                          </p:stCondLst>
                                        </p:cTn>
                                        <p:tgtEl>
                                          <p:spTgt spid="3">
                                            <p:txEl>
                                              <p:pRg st="1" end="1"/>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6" presetClass="path" presetSubtype="0" accel="50000" decel="50000" fill="hold" nodeType="clickEffect">
                                  <p:stCondLst>
                                    <p:cond delay="250"/>
                                  </p:stCondLst>
                                  <p:childTnLst>
                                    <p:animMotion origin="layout" path="M 1.11111E-6 3.7037E-7 C 1.11111E-6 0.0331 0.02708 0.05995 0.06007 0.05995 C 0.09896 0.05995 0.11302 0.03009 0.11892 0.01204 L 0.125 -0.01204 C 0.13108 -0.03009 0.14601 -0.05995 0.18993 -0.05995 C 0.21805 -0.05995 0.25 -0.0331 0.25 3.7037E-7 C 0.25 0.0331 0.21805 0.05995 0.18993 0.05995 C 0.14601 0.05995 0.13108 0.03009 0.125 0.01204 L 0.11892 -0.01204 C 0.11302 -0.03009 0.09896 -0.05995 0.06007 -0.05995 C 0.02708 -0.05995 1.11111E-6 -0.0331 1.11111E-6 3.7037E-7 Z " pathEditMode="relative" rAng="0" ptsTypes="AAAAAAAAAAA">
                                      <p:cBhvr>
                                        <p:cTn id="26" dur="2000" fill="hold"/>
                                        <p:tgtEl>
                                          <p:spTgt spid="3">
                                            <p:txEl>
                                              <p:pRg st="2" end="2"/>
                                            </p:txEl>
                                          </p:spTgt>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B7C5-3B2A-4B6D-B877-5D331FFA1E53}"/>
              </a:ext>
            </a:extLst>
          </p:cNvPr>
          <p:cNvSpPr>
            <a:spLocks noGrp="1"/>
          </p:cNvSpPr>
          <p:nvPr>
            <p:ph type="title"/>
          </p:nvPr>
        </p:nvSpPr>
        <p:spPr/>
        <p:txBody>
          <a:bodyPr/>
          <a:lstStyle/>
          <a:p>
            <a:r>
              <a:rPr lang="en-CA" dirty="0"/>
              <a:t>Focus on the Important Stuff</a:t>
            </a:r>
          </a:p>
        </p:txBody>
      </p:sp>
      <p:sp>
        <p:nvSpPr>
          <p:cNvPr id="3" name="Content Placeholder 2">
            <a:extLst>
              <a:ext uri="{FF2B5EF4-FFF2-40B4-BE49-F238E27FC236}">
                <a16:creationId xmlns:a16="http://schemas.microsoft.com/office/drawing/2014/main" id="{004EE527-3024-44CE-BB5D-FEF8D3E681A7}"/>
              </a:ext>
            </a:extLst>
          </p:cNvPr>
          <p:cNvSpPr>
            <a:spLocks noGrp="1"/>
          </p:cNvSpPr>
          <p:nvPr>
            <p:ph idx="1"/>
          </p:nvPr>
        </p:nvSpPr>
        <p:spPr/>
        <p:txBody>
          <a:bodyPr/>
          <a:lstStyle/>
          <a:p>
            <a:r>
              <a:rPr lang="en-CA" sz="2800" dirty="0"/>
              <a:t>Highlight key words or elements</a:t>
            </a:r>
          </a:p>
          <a:p>
            <a:r>
              <a:rPr lang="en-CA" sz="2800" dirty="0"/>
              <a:t>Make it easy for the audience to ‘get the gist’</a:t>
            </a:r>
          </a:p>
          <a:p>
            <a:r>
              <a:rPr lang="en-CA" sz="2800" dirty="0"/>
              <a:t>Use graphics to focus</a:t>
            </a:r>
          </a:p>
          <a:p>
            <a:endParaRPr lang="en-CA" dirty="0"/>
          </a:p>
        </p:txBody>
      </p:sp>
    </p:spTree>
    <p:extLst>
      <p:ext uri="{BB962C8B-B14F-4D97-AF65-F5344CB8AC3E}">
        <p14:creationId xmlns:p14="http://schemas.microsoft.com/office/powerpoint/2010/main" val="3162120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9EF81-B787-4E1D-8B8B-3DD3CD014F89}"/>
              </a:ext>
            </a:extLst>
          </p:cNvPr>
          <p:cNvSpPr>
            <a:spLocks noGrp="1"/>
          </p:cNvSpPr>
          <p:nvPr>
            <p:ph type="title"/>
          </p:nvPr>
        </p:nvSpPr>
        <p:spPr/>
        <p:txBody>
          <a:bodyPr/>
          <a:lstStyle/>
          <a:p>
            <a:r>
              <a:rPr lang="en-CA" dirty="0"/>
              <a:t>Use of Graphics</a:t>
            </a:r>
          </a:p>
        </p:txBody>
      </p:sp>
      <p:pic>
        <p:nvPicPr>
          <p:cNvPr id="4" name="Picture 3">
            <a:extLst>
              <a:ext uri="{FF2B5EF4-FFF2-40B4-BE49-F238E27FC236}">
                <a16:creationId xmlns:a16="http://schemas.microsoft.com/office/drawing/2014/main" id="{5398AC2B-7B6F-49BC-B28D-ADCA20CBEA17}"/>
              </a:ext>
            </a:extLst>
          </p:cNvPr>
          <p:cNvPicPr>
            <a:picLocks noChangeAspect="1"/>
          </p:cNvPicPr>
          <p:nvPr/>
        </p:nvPicPr>
        <p:blipFill>
          <a:blip r:embed="rId2"/>
          <a:stretch>
            <a:fillRect/>
          </a:stretch>
        </p:blipFill>
        <p:spPr>
          <a:xfrm>
            <a:off x="3426622" y="1521791"/>
            <a:ext cx="5961529" cy="4606636"/>
          </a:xfrm>
          <a:prstGeom prst="rect">
            <a:avLst/>
          </a:prstGeom>
        </p:spPr>
      </p:pic>
      <p:sp>
        <p:nvSpPr>
          <p:cNvPr id="5" name="Rectangle 4">
            <a:extLst>
              <a:ext uri="{FF2B5EF4-FFF2-40B4-BE49-F238E27FC236}">
                <a16:creationId xmlns:a16="http://schemas.microsoft.com/office/drawing/2014/main" id="{130094B5-CF20-49DF-AA9B-CC8265FBFCD4}"/>
              </a:ext>
            </a:extLst>
          </p:cNvPr>
          <p:cNvSpPr/>
          <p:nvPr/>
        </p:nvSpPr>
        <p:spPr>
          <a:xfrm>
            <a:off x="3426621" y="4549204"/>
            <a:ext cx="5961529" cy="1457036"/>
          </a:xfrm>
          <a:prstGeom prst="rect">
            <a:avLst/>
          </a:prstGeom>
          <a:solidFill>
            <a:schemeClr val="bg1">
              <a:lumMod val="8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63B16A3F-9D10-49B9-8CC2-88399D5B3056}"/>
              </a:ext>
            </a:extLst>
          </p:cNvPr>
          <p:cNvPicPr>
            <a:picLocks noChangeAspect="1"/>
          </p:cNvPicPr>
          <p:nvPr/>
        </p:nvPicPr>
        <p:blipFill>
          <a:blip r:embed="rId3"/>
          <a:stretch>
            <a:fillRect/>
          </a:stretch>
        </p:blipFill>
        <p:spPr>
          <a:xfrm>
            <a:off x="3637780" y="3286287"/>
            <a:ext cx="3770187" cy="1457070"/>
          </a:xfrm>
          <a:prstGeom prst="rect">
            <a:avLst/>
          </a:prstGeom>
        </p:spPr>
      </p:pic>
    </p:spTree>
    <p:extLst>
      <p:ext uri="{BB962C8B-B14F-4D97-AF65-F5344CB8AC3E}">
        <p14:creationId xmlns:p14="http://schemas.microsoft.com/office/powerpoint/2010/main" val="2668890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5920D-52E6-496F-B355-494BA0590EBB}"/>
              </a:ext>
            </a:extLst>
          </p:cNvPr>
          <p:cNvSpPr>
            <a:spLocks noGrp="1"/>
          </p:cNvSpPr>
          <p:nvPr>
            <p:ph type="title"/>
          </p:nvPr>
        </p:nvSpPr>
        <p:spPr/>
        <p:txBody>
          <a:bodyPr/>
          <a:lstStyle/>
          <a:p>
            <a:r>
              <a:rPr lang="en-CA" dirty="0"/>
              <a:t>Charts  and Graphs</a:t>
            </a:r>
          </a:p>
        </p:txBody>
      </p:sp>
      <p:sp>
        <p:nvSpPr>
          <p:cNvPr id="3" name="Content Placeholder 2">
            <a:extLst>
              <a:ext uri="{FF2B5EF4-FFF2-40B4-BE49-F238E27FC236}">
                <a16:creationId xmlns:a16="http://schemas.microsoft.com/office/drawing/2014/main" id="{9B981780-68D9-4F10-92CA-65391B4726B8}"/>
              </a:ext>
            </a:extLst>
          </p:cNvPr>
          <p:cNvSpPr>
            <a:spLocks noGrp="1"/>
          </p:cNvSpPr>
          <p:nvPr>
            <p:ph idx="1"/>
          </p:nvPr>
        </p:nvSpPr>
        <p:spPr>
          <a:xfrm>
            <a:off x="2133599" y="1752601"/>
            <a:ext cx="6347714" cy="3880773"/>
          </a:xfrm>
        </p:spPr>
        <p:txBody>
          <a:bodyPr>
            <a:normAutofit/>
          </a:bodyPr>
          <a:lstStyle/>
          <a:p>
            <a:r>
              <a:rPr lang="en-CA" sz="2800" dirty="0"/>
              <a:t>Simple is better</a:t>
            </a:r>
          </a:p>
          <a:p>
            <a:r>
              <a:rPr lang="en-CA" sz="2800" dirty="0"/>
              <a:t>If the topic is complex, use a series rather than one confusing graph</a:t>
            </a:r>
          </a:p>
          <a:p>
            <a:r>
              <a:rPr lang="en-CA" sz="2800" dirty="0"/>
              <a:t>Avoid tables of data in most cases</a:t>
            </a:r>
          </a:p>
          <a:p>
            <a:r>
              <a:rPr lang="en-CA" sz="2800" dirty="0"/>
              <a:t>Label effectively</a:t>
            </a:r>
          </a:p>
        </p:txBody>
      </p:sp>
    </p:spTree>
    <p:extLst>
      <p:ext uri="{BB962C8B-B14F-4D97-AF65-F5344CB8AC3E}">
        <p14:creationId xmlns:p14="http://schemas.microsoft.com/office/powerpoint/2010/main" val="2687650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DFF29-A46B-4E7F-A406-5D5F27547C46}"/>
              </a:ext>
            </a:extLst>
          </p:cNvPr>
          <p:cNvSpPr>
            <a:spLocks noGrp="1"/>
          </p:cNvSpPr>
          <p:nvPr>
            <p:ph type="title"/>
          </p:nvPr>
        </p:nvSpPr>
        <p:spPr/>
        <p:txBody>
          <a:bodyPr/>
          <a:lstStyle/>
          <a:p>
            <a:r>
              <a:rPr lang="en-CA" dirty="0"/>
              <a:t>Charts and Graphs</a:t>
            </a:r>
          </a:p>
        </p:txBody>
      </p:sp>
      <p:pic>
        <p:nvPicPr>
          <p:cNvPr id="4" name="Picture 3">
            <a:extLst>
              <a:ext uri="{FF2B5EF4-FFF2-40B4-BE49-F238E27FC236}">
                <a16:creationId xmlns:a16="http://schemas.microsoft.com/office/drawing/2014/main" id="{F15DF25E-3854-49E3-BE8D-E240BCD6127C}"/>
              </a:ext>
            </a:extLst>
          </p:cNvPr>
          <p:cNvPicPr>
            <a:picLocks noChangeAspect="1"/>
          </p:cNvPicPr>
          <p:nvPr/>
        </p:nvPicPr>
        <p:blipFill>
          <a:blip r:embed="rId2"/>
          <a:stretch>
            <a:fillRect/>
          </a:stretch>
        </p:blipFill>
        <p:spPr>
          <a:xfrm>
            <a:off x="2145322" y="1508443"/>
            <a:ext cx="7143750" cy="4295775"/>
          </a:xfrm>
          <a:prstGeom prst="rect">
            <a:avLst/>
          </a:prstGeom>
        </p:spPr>
      </p:pic>
      <p:sp>
        <p:nvSpPr>
          <p:cNvPr id="6" name="TextBox 5">
            <a:extLst>
              <a:ext uri="{FF2B5EF4-FFF2-40B4-BE49-F238E27FC236}">
                <a16:creationId xmlns:a16="http://schemas.microsoft.com/office/drawing/2014/main" id="{9EA8A97C-6F39-4471-BDEC-E0B28BF08652}"/>
              </a:ext>
            </a:extLst>
          </p:cNvPr>
          <p:cNvSpPr txBox="1"/>
          <p:nvPr/>
        </p:nvSpPr>
        <p:spPr>
          <a:xfrm>
            <a:off x="2438400" y="5382260"/>
            <a:ext cx="1524000" cy="646331"/>
          </a:xfrm>
          <a:prstGeom prst="rect">
            <a:avLst/>
          </a:prstGeom>
          <a:solidFill>
            <a:schemeClr val="bg1"/>
          </a:solidFill>
          <a:ln cmpd="sng">
            <a:solidFill>
              <a:schemeClr val="accent1">
                <a:lumMod val="50000"/>
              </a:schemeClr>
            </a:solidFill>
          </a:ln>
        </p:spPr>
        <p:txBody>
          <a:bodyPr wrap="square" rtlCol="0">
            <a:spAutoFit/>
          </a:bodyPr>
          <a:lstStyle/>
          <a:p>
            <a:r>
              <a:rPr lang="en-CA" dirty="0"/>
              <a:t>Axes clearly labeled</a:t>
            </a:r>
          </a:p>
        </p:txBody>
      </p:sp>
      <p:sp>
        <p:nvSpPr>
          <p:cNvPr id="7" name="TextBox 6">
            <a:extLst>
              <a:ext uri="{FF2B5EF4-FFF2-40B4-BE49-F238E27FC236}">
                <a16:creationId xmlns:a16="http://schemas.microsoft.com/office/drawing/2014/main" id="{8C866CB7-9C4C-437A-A402-845ED4105C7D}"/>
              </a:ext>
            </a:extLst>
          </p:cNvPr>
          <p:cNvSpPr txBox="1"/>
          <p:nvPr/>
        </p:nvSpPr>
        <p:spPr>
          <a:xfrm>
            <a:off x="5726577" y="2644576"/>
            <a:ext cx="3329758" cy="369332"/>
          </a:xfrm>
          <a:prstGeom prst="rect">
            <a:avLst/>
          </a:prstGeom>
          <a:solidFill>
            <a:schemeClr val="bg1"/>
          </a:solidFill>
          <a:ln>
            <a:solidFill>
              <a:schemeClr val="accent1">
                <a:lumMod val="50000"/>
              </a:schemeClr>
            </a:solidFill>
          </a:ln>
        </p:spPr>
        <p:txBody>
          <a:bodyPr wrap="none" rtlCol="0">
            <a:spAutoFit/>
          </a:bodyPr>
          <a:lstStyle/>
          <a:p>
            <a:r>
              <a:rPr lang="en-CA" dirty="0"/>
              <a:t>Individual data clearly labeled</a:t>
            </a:r>
          </a:p>
        </p:txBody>
      </p:sp>
      <p:sp>
        <p:nvSpPr>
          <p:cNvPr id="8" name="TextBox 7">
            <a:extLst>
              <a:ext uri="{FF2B5EF4-FFF2-40B4-BE49-F238E27FC236}">
                <a16:creationId xmlns:a16="http://schemas.microsoft.com/office/drawing/2014/main" id="{C9A102D1-0AED-4FB5-9BCA-AC0552CD6F9C}"/>
              </a:ext>
            </a:extLst>
          </p:cNvPr>
          <p:cNvSpPr txBox="1"/>
          <p:nvPr/>
        </p:nvSpPr>
        <p:spPr>
          <a:xfrm>
            <a:off x="5419372" y="6011923"/>
            <a:ext cx="1353256" cy="369332"/>
          </a:xfrm>
          <a:prstGeom prst="rect">
            <a:avLst/>
          </a:prstGeom>
          <a:noFill/>
          <a:ln>
            <a:solidFill>
              <a:schemeClr val="accent1">
                <a:lumMod val="50000"/>
              </a:schemeClr>
            </a:solidFill>
          </a:ln>
        </p:spPr>
        <p:txBody>
          <a:bodyPr wrap="none" rtlCol="0">
            <a:spAutoFit/>
          </a:bodyPr>
          <a:lstStyle/>
          <a:p>
            <a:r>
              <a:rPr lang="en-CA" dirty="0"/>
              <a:t>Clean fonts</a:t>
            </a:r>
          </a:p>
        </p:txBody>
      </p:sp>
    </p:spTree>
    <p:extLst>
      <p:ext uri="{BB962C8B-B14F-4D97-AF65-F5344CB8AC3E}">
        <p14:creationId xmlns:p14="http://schemas.microsoft.com/office/powerpoint/2010/main" val="1163139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46473-2E85-49FD-B40E-B0A7D9079A1A}"/>
              </a:ext>
            </a:extLst>
          </p:cNvPr>
          <p:cNvSpPr>
            <a:spLocks noGrp="1"/>
          </p:cNvSpPr>
          <p:nvPr>
            <p:ph type="title"/>
          </p:nvPr>
        </p:nvSpPr>
        <p:spPr/>
        <p:txBody>
          <a:bodyPr/>
          <a:lstStyle/>
          <a:p>
            <a:r>
              <a:rPr lang="en-CA" dirty="0"/>
              <a:t>Different Types for Different Purposes</a:t>
            </a:r>
          </a:p>
        </p:txBody>
      </p:sp>
      <p:pic>
        <p:nvPicPr>
          <p:cNvPr id="4" name="Picture 3">
            <a:extLst>
              <a:ext uri="{FF2B5EF4-FFF2-40B4-BE49-F238E27FC236}">
                <a16:creationId xmlns:a16="http://schemas.microsoft.com/office/drawing/2014/main" id="{70C3BB3F-D65A-43B4-BD46-37104DFC1335}"/>
              </a:ext>
            </a:extLst>
          </p:cNvPr>
          <p:cNvPicPr>
            <a:picLocks noChangeAspect="1"/>
          </p:cNvPicPr>
          <p:nvPr/>
        </p:nvPicPr>
        <p:blipFill>
          <a:blip r:embed="rId2"/>
          <a:stretch>
            <a:fillRect/>
          </a:stretch>
        </p:blipFill>
        <p:spPr>
          <a:xfrm>
            <a:off x="1835772" y="2188724"/>
            <a:ext cx="6927229" cy="3221477"/>
          </a:xfrm>
          <a:prstGeom prst="rect">
            <a:avLst/>
          </a:prstGeom>
        </p:spPr>
      </p:pic>
    </p:spTree>
    <p:extLst>
      <p:ext uri="{BB962C8B-B14F-4D97-AF65-F5344CB8AC3E}">
        <p14:creationId xmlns:p14="http://schemas.microsoft.com/office/powerpoint/2010/main" val="319498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72A7A0DA-0F1A-4198-AE45-CDB375A4EB71}"/>
              </a:ext>
            </a:extLst>
          </p:cNvPr>
          <p:cNvSpPr>
            <a:spLocks noGrp="1"/>
          </p:cNvSpPr>
          <p:nvPr>
            <p:ph type="title"/>
          </p:nvPr>
        </p:nvSpPr>
        <p:spPr/>
        <p:txBody>
          <a:bodyPr/>
          <a:lstStyle/>
          <a:p>
            <a:pPr eaLnBrk="1" hangingPunct="1"/>
            <a:r>
              <a:rPr lang="en-US" altLang="en-US"/>
              <a:t>Know your audience</a:t>
            </a:r>
          </a:p>
        </p:txBody>
      </p:sp>
      <p:sp>
        <p:nvSpPr>
          <p:cNvPr id="12291" name="Content Placeholder 4">
            <a:extLst>
              <a:ext uri="{FF2B5EF4-FFF2-40B4-BE49-F238E27FC236}">
                <a16:creationId xmlns:a16="http://schemas.microsoft.com/office/drawing/2014/main" id="{CD51DD4B-8E03-4E13-84C6-F2FCC3FB2935}"/>
              </a:ext>
            </a:extLst>
          </p:cNvPr>
          <p:cNvSpPr>
            <a:spLocks noGrp="1"/>
          </p:cNvSpPr>
          <p:nvPr>
            <p:ph idx="1"/>
          </p:nvPr>
        </p:nvSpPr>
        <p:spPr>
          <a:xfrm>
            <a:off x="1169504" y="1802297"/>
            <a:ext cx="9498496" cy="3880773"/>
          </a:xfrm>
        </p:spPr>
        <p:txBody>
          <a:bodyPr/>
          <a:lstStyle/>
          <a:p>
            <a:pPr eaLnBrk="1" hangingPunct="1"/>
            <a:r>
              <a:rPr lang="en-US" altLang="en-US" dirty="0"/>
              <a:t>Keep in mind</a:t>
            </a:r>
          </a:p>
          <a:p>
            <a:pPr lvl="1" eaLnBrk="1" hangingPunct="1"/>
            <a:r>
              <a:rPr lang="en-US" altLang="en-US" dirty="0"/>
              <a:t>They might be tired</a:t>
            </a:r>
          </a:p>
          <a:p>
            <a:pPr lvl="1" eaLnBrk="1" hangingPunct="1"/>
            <a:r>
              <a:rPr lang="en-US" altLang="en-US" dirty="0"/>
              <a:t>They can read </a:t>
            </a:r>
            <a:r>
              <a:rPr lang="en-US" altLang="en-US" dirty="0">
                <a:sym typeface="Wingdings" panose="05000000000000000000" pitchFamily="2" charset="2"/>
              </a:rPr>
              <a:t></a:t>
            </a:r>
            <a:endParaRPr lang="en-US" altLang="en-US" dirty="0"/>
          </a:p>
          <a:p>
            <a:pPr lvl="1" eaLnBrk="1" hangingPunct="1"/>
            <a:r>
              <a:rPr lang="en-US" altLang="en-US" dirty="0"/>
              <a:t>They are thinking “Why should I listen?”</a:t>
            </a:r>
          </a:p>
          <a:p>
            <a:pPr lvl="1" eaLnBrk="1" hangingPunct="1"/>
            <a:r>
              <a:rPr lang="en-US" altLang="en-US" dirty="0"/>
              <a:t>Non-experts will tune off within 2 minutes</a:t>
            </a:r>
          </a:p>
          <a:p>
            <a:pPr lvl="1" eaLnBrk="1" hangingPunct="1"/>
            <a:r>
              <a:rPr lang="en-US" altLang="en-US" dirty="0"/>
              <a:t>Experts after 5 minutes </a:t>
            </a:r>
          </a:p>
          <a:p>
            <a:pPr eaLnBrk="1" hangingPunct="1"/>
            <a:r>
              <a:rPr lang="en-US" altLang="en-US" dirty="0"/>
              <a:t>What can you do?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5614" y="-208888"/>
            <a:ext cx="6347713" cy="1320800"/>
          </a:xfrm>
        </p:spPr>
        <p:txBody>
          <a:bodyPr>
            <a:normAutofit/>
          </a:bodyPr>
          <a:lstStyle/>
          <a:p>
            <a:r>
              <a:rPr lang="en-CA" dirty="0"/>
              <a:t>Outputs -Dashboards</a:t>
            </a:r>
          </a:p>
        </p:txBody>
      </p:sp>
      <p:sp>
        <p:nvSpPr>
          <p:cNvPr id="4" name="Footer Placeholder 3"/>
          <p:cNvSpPr>
            <a:spLocks noGrp="1"/>
          </p:cNvSpPr>
          <p:nvPr>
            <p:ph type="ftr" sz="quarter" idx="4294967295"/>
          </p:nvPr>
        </p:nvSpPr>
        <p:spPr>
          <a:xfrm>
            <a:off x="609599" y="6041363"/>
            <a:ext cx="4622973"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CA" dirty="0">
              <a:solidFill>
                <a:prstClr val="white"/>
              </a:solidFill>
            </a:endParaRPr>
          </a:p>
        </p:txBody>
      </p:sp>
      <p:sp>
        <p:nvSpPr>
          <p:cNvPr id="5" name="Slide Number Placeholder 4"/>
          <p:cNvSpPr>
            <a:spLocks noGrp="1"/>
          </p:cNvSpPr>
          <p:nvPr>
            <p:ph type="sldNum" sz="quarter" idx="4294967295"/>
          </p:nvPr>
        </p:nvSpPr>
        <p:spPr>
          <a:xfrm>
            <a:off x="1524000" y="6603680"/>
            <a:ext cx="576064" cy="180000"/>
          </a:xfrm>
          <a:prstGeom prst="rect">
            <a:avLst/>
          </a:prstGeom>
        </p:spPr>
        <p:txBody>
          <a:bodyPr>
            <a:normAutofit fontScale="55000" lnSpcReduction="20000"/>
          </a:bodyPr>
          <a:lstStyle/>
          <a:p>
            <a:fld id="{14175318-BD12-4E48-815B-3F230439B803}" type="slidenum">
              <a:rPr lang="en-CA" smtClean="0">
                <a:solidFill>
                  <a:prstClr val="white"/>
                </a:solidFill>
              </a:rPr>
              <a:pPr/>
              <a:t>50</a:t>
            </a:fld>
            <a:endParaRPr lang="en-CA" dirty="0">
              <a:solidFill>
                <a:prstClr val="white"/>
              </a:solidFill>
            </a:endParaRPr>
          </a:p>
        </p:txBody>
      </p:sp>
      <p:pic>
        <p:nvPicPr>
          <p:cNvPr id="1026" name="Picture 2" descr="https://anmolkoul.files.wordpress.com/2015/06/projectnew.gif">
            <a:hlinkClick r:id="rId2"/>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61616" y="2227720"/>
            <a:ext cx="7620000" cy="375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649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99011-579A-4832-8CE5-D892CC3D5DC5}"/>
              </a:ext>
            </a:extLst>
          </p:cNvPr>
          <p:cNvSpPr>
            <a:spLocks noGrp="1"/>
          </p:cNvSpPr>
          <p:nvPr>
            <p:ph type="title"/>
          </p:nvPr>
        </p:nvSpPr>
        <p:spPr/>
        <p:txBody>
          <a:bodyPr/>
          <a:lstStyle/>
          <a:p>
            <a:r>
              <a:rPr lang="en-CA" dirty="0"/>
              <a:t>Power Of Storytelling </a:t>
            </a:r>
          </a:p>
        </p:txBody>
      </p:sp>
      <p:sp>
        <p:nvSpPr>
          <p:cNvPr id="4" name="Slide Number Placeholder 3">
            <a:extLst>
              <a:ext uri="{FF2B5EF4-FFF2-40B4-BE49-F238E27FC236}">
                <a16:creationId xmlns:a16="http://schemas.microsoft.com/office/drawing/2014/main" id="{5A3AC983-C0DE-4D0F-A9B0-743AE2AA09B6}"/>
              </a:ext>
            </a:extLst>
          </p:cNvPr>
          <p:cNvSpPr>
            <a:spLocks noGrp="1"/>
          </p:cNvSpPr>
          <p:nvPr>
            <p:ph type="sldNum" sz="quarter" idx="10"/>
          </p:nvPr>
        </p:nvSpPr>
        <p:spPr/>
        <p:txBody>
          <a:body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1F60FD4C-2463-42CC-A036-9AC50A73E971}"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51</a:t>
            </a:fld>
            <a:endParaRPr lang="en-US" altLang="en-US">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7ABF005-73A4-4198-8079-BA49C1442C9C}"/>
              </a:ext>
            </a:extLst>
          </p:cNvPr>
          <p:cNvSpPr/>
          <p:nvPr/>
        </p:nvSpPr>
        <p:spPr>
          <a:xfrm>
            <a:off x="3484299" y="5646220"/>
            <a:ext cx="5274201" cy="369332"/>
          </a:xfrm>
          <a:prstGeom prst="rect">
            <a:avLst/>
          </a:prstGeom>
        </p:spPr>
        <p:txBody>
          <a:bodyPr wrap="none">
            <a:spAutoFit/>
          </a:bodyPr>
          <a:lstStyle/>
          <a:p>
            <a:r>
              <a:rPr lang="en-CA" dirty="0">
                <a:hlinkClick r:id="rId2"/>
              </a:rPr>
              <a:t>https://www.youtube.com/watch?v=xn7C6jgl0RI</a:t>
            </a:r>
            <a:endParaRPr lang="en-CA" dirty="0"/>
          </a:p>
        </p:txBody>
      </p:sp>
      <p:pic>
        <p:nvPicPr>
          <p:cNvPr id="6" name="Picture 5">
            <a:extLst>
              <a:ext uri="{FF2B5EF4-FFF2-40B4-BE49-F238E27FC236}">
                <a16:creationId xmlns:a16="http://schemas.microsoft.com/office/drawing/2014/main" id="{BC523900-85EA-4DCE-A972-429F2DA7E3D7}"/>
              </a:ext>
            </a:extLst>
          </p:cNvPr>
          <p:cNvPicPr>
            <a:picLocks noChangeAspect="1"/>
          </p:cNvPicPr>
          <p:nvPr/>
        </p:nvPicPr>
        <p:blipFill>
          <a:blip r:embed="rId3"/>
          <a:stretch>
            <a:fillRect/>
          </a:stretch>
        </p:blipFill>
        <p:spPr>
          <a:xfrm>
            <a:off x="2804583" y="2253980"/>
            <a:ext cx="6024033" cy="3230856"/>
          </a:xfrm>
          <a:prstGeom prst="rect">
            <a:avLst/>
          </a:prstGeom>
        </p:spPr>
      </p:pic>
    </p:spTree>
    <p:extLst>
      <p:ext uri="{BB962C8B-B14F-4D97-AF65-F5344CB8AC3E}">
        <p14:creationId xmlns:p14="http://schemas.microsoft.com/office/powerpoint/2010/main" val="1654689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B6526-A223-44C9-B57F-66C5B5D8074B}"/>
              </a:ext>
            </a:extLst>
          </p:cNvPr>
          <p:cNvSpPr>
            <a:spLocks noGrp="1"/>
          </p:cNvSpPr>
          <p:nvPr>
            <p:ph type="title"/>
          </p:nvPr>
        </p:nvSpPr>
        <p:spPr/>
        <p:txBody>
          <a:bodyPr/>
          <a:lstStyle/>
          <a:p>
            <a:r>
              <a:rPr lang="en-CA" dirty="0"/>
              <a:t>Jim’s </a:t>
            </a:r>
            <a:r>
              <a:rPr lang="en-CA"/>
              <a:t>Favourite Infographics</a:t>
            </a:r>
          </a:p>
        </p:txBody>
      </p:sp>
      <p:sp>
        <p:nvSpPr>
          <p:cNvPr id="3" name="Content Placeholder 2">
            <a:extLst>
              <a:ext uri="{FF2B5EF4-FFF2-40B4-BE49-F238E27FC236}">
                <a16:creationId xmlns:a16="http://schemas.microsoft.com/office/drawing/2014/main" id="{C690F892-A8D9-4733-824E-34C7001FCD62}"/>
              </a:ext>
            </a:extLst>
          </p:cNvPr>
          <p:cNvSpPr>
            <a:spLocks noGrp="1"/>
          </p:cNvSpPr>
          <p:nvPr>
            <p:ph idx="1"/>
          </p:nvPr>
        </p:nvSpPr>
        <p:spPr>
          <a:xfrm>
            <a:off x="2171436" y="1600201"/>
            <a:ext cx="6347714" cy="3880773"/>
          </a:xfrm>
        </p:spPr>
        <p:txBody>
          <a:bodyPr>
            <a:normAutofit/>
          </a:bodyPr>
          <a:lstStyle/>
          <a:p>
            <a:r>
              <a:rPr lang="en-CA" sz="2800" dirty="0"/>
              <a:t>These are well executed, creative visual displays of data that I have collected over time</a:t>
            </a:r>
          </a:p>
          <a:p>
            <a:r>
              <a:rPr lang="en-CA" sz="2800" dirty="0"/>
              <a:t>Some are new; others are over 150 years old</a:t>
            </a:r>
          </a:p>
          <a:p>
            <a:r>
              <a:rPr lang="en-CA" sz="2800" dirty="0"/>
              <a:t>Creativity, not technology is the key</a:t>
            </a:r>
          </a:p>
        </p:txBody>
      </p:sp>
    </p:spTree>
    <p:extLst>
      <p:ext uri="{BB962C8B-B14F-4D97-AF65-F5344CB8AC3E}">
        <p14:creationId xmlns:p14="http://schemas.microsoft.com/office/powerpoint/2010/main" val="2235343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435" y="-354723"/>
            <a:ext cx="7239000" cy="1320800"/>
          </a:xfrm>
        </p:spPr>
        <p:txBody>
          <a:bodyPr/>
          <a:lstStyle/>
          <a:p>
            <a:r>
              <a:rPr lang="en-CA" dirty="0"/>
              <a:t>Cholera in London- Dr. Snow 1854</a:t>
            </a:r>
          </a:p>
        </p:txBody>
      </p:sp>
      <p:pic>
        <p:nvPicPr>
          <p:cNvPr id="5" name="Picture 4"/>
          <p:cNvPicPr>
            <a:picLocks noChangeAspect="1"/>
          </p:cNvPicPr>
          <p:nvPr/>
        </p:nvPicPr>
        <p:blipFill>
          <a:blip r:embed="rId2"/>
          <a:stretch>
            <a:fillRect/>
          </a:stretch>
        </p:blipFill>
        <p:spPr>
          <a:xfrm>
            <a:off x="3366052" y="1376306"/>
            <a:ext cx="5300870" cy="4941879"/>
          </a:xfrm>
          <a:prstGeom prst="rect">
            <a:avLst/>
          </a:prstGeom>
        </p:spPr>
      </p:pic>
    </p:spTree>
    <p:extLst>
      <p:ext uri="{BB962C8B-B14F-4D97-AF65-F5344CB8AC3E}">
        <p14:creationId xmlns:p14="http://schemas.microsoft.com/office/powerpoint/2010/main" val="35399579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20967-3790-4264-A604-553A909EBA09}"/>
              </a:ext>
            </a:extLst>
          </p:cNvPr>
          <p:cNvSpPr>
            <a:spLocks noGrp="1"/>
          </p:cNvSpPr>
          <p:nvPr>
            <p:ph type="title"/>
          </p:nvPr>
        </p:nvSpPr>
        <p:spPr>
          <a:xfrm>
            <a:off x="2150166" y="-313400"/>
            <a:ext cx="6934200" cy="1320800"/>
          </a:xfrm>
        </p:spPr>
        <p:txBody>
          <a:bodyPr/>
          <a:lstStyle/>
          <a:p>
            <a:r>
              <a:rPr lang="en-CA" dirty="0"/>
              <a:t>British Army – Crimean War 1856</a:t>
            </a:r>
          </a:p>
        </p:txBody>
      </p:sp>
      <p:pic>
        <p:nvPicPr>
          <p:cNvPr id="4" name="Picture 3"/>
          <p:cNvPicPr>
            <a:picLocks noChangeAspect="1"/>
          </p:cNvPicPr>
          <p:nvPr/>
        </p:nvPicPr>
        <p:blipFill>
          <a:blip r:embed="rId2"/>
          <a:stretch>
            <a:fillRect/>
          </a:stretch>
        </p:blipFill>
        <p:spPr>
          <a:xfrm>
            <a:off x="2292625" y="1435934"/>
            <a:ext cx="7706371" cy="5075066"/>
          </a:xfrm>
          <a:prstGeom prst="rect">
            <a:avLst/>
          </a:prstGeom>
          <a:ln>
            <a:solidFill>
              <a:schemeClr val="accent1"/>
            </a:solidFill>
          </a:ln>
        </p:spPr>
      </p:pic>
    </p:spTree>
    <p:extLst>
      <p:ext uri="{BB962C8B-B14F-4D97-AF65-F5344CB8AC3E}">
        <p14:creationId xmlns:p14="http://schemas.microsoft.com/office/powerpoint/2010/main" val="2890305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278" y="-254001"/>
            <a:ext cx="6347713" cy="1320800"/>
          </a:xfrm>
        </p:spPr>
        <p:txBody>
          <a:bodyPr/>
          <a:lstStyle/>
          <a:p>
            <a:r>
              <a:rPr lang="en-CA" dirty="0"/>
              <a:t>Napoleon’s March to Moscow</a:t>
            </a:r>
          </a:p>
        </p:txBody>
      </p:sp>
      <p:pic>
        <p:nvPicPr>
          <p:cNvPr id="4" name="Picture 3"/>
          <p:cNvPicPr>
            <a:picLocks noChangeAspect="1"/>
          </p:cNvPicPr>
          <p:nvPr/>
        </p:nvPicPr>
        <p:blipFill>
          <a:blip r:embed="rId2"/>
          <a:stretch>
            <a:fillRect/>
          </a:stretch>
        </p:blipFill>
        <p:spPr>
          <a:xfrm>
            <a:off x="2349278" y="1932333"/>
            <a:ext cx="7493444" cy="3858868"/>
          </a:xfrm>
          <a:prstGeom prst="rect">
            <a:avLst/>
          </a:prstGeom>
        </p:spPr>
      </p:pic>
    </p:spTree>
    <p:extLst>
      <p:ext uri="{BB962C8B-B14F-4D97-AF65-F5344CB8AC3E}">
        <p14:creationId xmlns:p14="http://schemas.microsoft.com/office/powerpoint/2010/main" val="1570580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9253" y="-361122"/>
            <a:ext cx="6347713" cy="1320800"/>
          </a:xfrm>
        </p:spPr>
        <p:txBody>
          <a:bodyPr/>
          <a:lstStyle/>
          <a:p>
            <a:r>
              <a:rPr lang="en-CA" dirty="0"/>
              <a:t>Halifax- Profile</a:t>
            </a:r>
          </a:p>
        </p:txBody>
      </p:sp>
      <p:pic>
        <p:nvPicPr>
          <p:cNvPr id="4" name="Picture 3"/>
          <p:cNvPicPr>
            <a:picLocks noChangeAspect="1"/>
          </p:cNvPicPr>
          <p:nvPr/>
        </p:nvPicPr>
        <p:blipFill>
          <a:blip r:embed="rId2"/>
          <a:stretch>
            <a:fillRect/>
          </a:stretch>
        </p:blipFill>
        <p:spPr>
          <a:xfrm>
            <a:off x="4772313" y="1351722"/>
            <a:ext cx="3092916" cy="5128592"/>
          </a:xfrm>
          <a:prstGeom prst="rect">
            <a:avLst/>
          </a:prstGeom>
        </p:spPr>
      </p:pic>
    </p:spTree>
    <p:extLst>
      <p:ext uri="{BB962C8B-B14F-4D97-AF65-F5344CB8AC3E}">
        <p14:creationId xmlns:p14="http://schemas.microsoft.com/office/powerpoint/2010/main" val="31552254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826" y="-336574"/>
            <a:ext cx="6347713" cy="1320800"/>
          </a:xfrm>
        </p:spPr>
        <p:txBody>
          <a:bodyPr/>
          <a:lstStyle/>
          <a:p>
            <a:r>
              <a:rPr lang="en-CA" dirty="0"/>
              <a:t>London Tube</a:t>
            </a:r>
          </a:p>
        </p:txBody>
      </p:sp>
      <p:pic>
        <p:nvPicPr>
          <p:cNvPr id="4" name="Picture 3"/>
          <p:cNvPicPr>
            <a:picLocks noChangeAspect="1"/>
          </p:cNvPicPr>
          <p:nvPr/>
        </p:nvPicPr>
        <p:blipFill>
          <a:blip r:embed="rId2"/>
          <a:stretch>
            <a:fillRect/>
          </a:stretch>
        </p:blipFill>
        <p:spPr>
          <a:xfrm>
            <a:off x="2988365" y="1709530"/>
            <a:ext cx="6930412" cy="4496074"/>
          </a:xfrm>
          <a:prstGeom prst="rect">
            <a:avLst/>
          </a:prstGeom>
        </p:spPr>
      </p:pic>
    </p:spTree>
    <p:extLst>
      <p:ext uri="{BB962C8B-B14F-4D97-AF65-F5344CB8AC3E}">
        <p14:creationId xmlns:p14="http://schemas.microsoft.com/office/powerpoint/2010/main" val="3702997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6EBF0-8D0D-40F4-B109-4894ACAF59CD}"/>
              </a:ext>
            </a:extLst>
          </p:cNvPr>
          <p:cNvSpPr>
            <a:spLocks noGrp="1"/>
          </p:cNvSpPr>
          <p:nvPr>
            <p:ph type="title"/>
          </p:nvPr>
        </p:nvSpPr>
        <p:spPr/>
        <p:txBody>
          <a:bodyPr/>
          <a:lstStyle/>
          <a:p>
            <a:r>
              <a:rPr lang="en-CA" dirty="0"/>
              <a:t>Next Week</a:t>
            </a:r>
          </a:p>
        </p:txBody>
      </p:sp>
      <p:sp>
        <p:nvSpPr>
          <p:cNvPr id="4" name="Slide Number Placeholder 3">
            <a:extLst>
              <a:ext uri="{FF2B5EF4-FFF2-40B4-BE49-F238E27FC236}">
                <a16:creationId xmlns:a16="http://schemas.microsoft.com/office/drawing/2014/main" id="{4C85B7FA-F8A8-4E68-AC19-6719D75E220D}"/>
              </a:ext>
            </a:extLst>
          </p:cNvPr>
          <p:cNvSpPr>
            <a:spLocks noGrp="1"/>
          </p:cNvSpPr>
          <p:nvPr>
            <p:ph type="sldNum" sz="quarter" idx="10"/>
          </p:nvPr>
        </p:nvSpPr>
        <p:spPr/>
        <p:txBody>
          <a:bodyPr/>
          <a:lstStyle/>
          <a:p>
            <a:pPr defTabSz="914377" fontAlgn="base">
              <a:spcBef>
                <a:spcPct val="0"/>
              </a:spcBef>
              <a:spcAft>
                <a:spcPct val="0"/>
              </a:spcAft>
            </a:pPr>
            <a:r>
              <a:rPr lang="en-US" altLang="en-US">
                <a:latin typeface="Arial" panose="020B0604020202020204" pitchFamily="34" charset="0"/>
                <a:cs typeface="Arial" panose="020B0604020202020204" pitchFamily="34" charset="0"/>
              </a:rPr>
              <a:t>1-</a:t>
            </a:r>
            <a:fld id="{1F60FD4C-2463-42CC-A036-9AC50A73E971}" type="slidenum">
              <a:rPr lang="en-US" altLang="en-US" smtClean="0">
                <a:latin typeface="Arial" panose="020B0604020202020204" pitchFamily="34" charset="0"/>
                <a:cs typeface="Arial" panose="020B0604020202020204" pitchFamily="34" charset="0"/>
              </a:rPr>
              <a:pPr defTabSz="914377" fontAlgn="base">
                <a:spcBef>
                  <a:spcPct val="0"/>
                </a:spcBef>
                <a:spcAft>
                  <a:spcPct val="0"/>
                </a:spcAft>
              </a:pPr>
              <a:t>58</a:t>
            </a:fld>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0584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C0F77A80-D38C-47B7-823E-6D330EA35DDC}"/>
              </a:ext>
            </a:extLst>
          </p:cNvPr>
          <p:cNvSpPr>
            <a:spLocks noGrp="1"/>
          </p:cNvSpPr>
          <p:nvPr>
            <p:ph type="title"/>
          </p:nvPr>
        </p:nvSpPr>
        <p:spPr/>
        <p:txBody>
          <a:bodyPr/>
          <a:lstStyle/>
          <a:p>
            <a:pPr eaLnBrk="1" hangingPunct="1"/>
            <a:r>
              <a:rPr lang="en-US" altLang="en-US"/>
              <a:t>What can you do?</a:t>
            </a:r>
          </a:p>
        </p:txBody>
      </p:sp>
      <p:sp>
        <p:nvSpPr>
          <p:cNvPr id="13315" name="Content Placeholder 2">
            <a:extLst>
              <a:ext uri="{FF2B5EF4-FFF2-40B4-BE49-F238E27FC236}">
                <a16:creationId xmlns:a16="http://schemas.microsoft.com/office/drawing/2014/main" id="{D8A58988-E686-4150-B83F-31575AC9AAF8}"/>
              </a:ext>
            </a:extLst>
          </p:cNvPr>
          <p:cNvSpPr>
            <a:spLocks noGrp="1"/>
          </p:cNvSpPr>
          <p:nvPr>
            <p:ph idx="1"/>
          </p:nvPr>
        </p:nvSpPr>
        <p:spPr>
          <a:xfrm>
            <a:off x="442807" y="1818596"/>
            <a:ext cx="11338560" cy="4572000"/>
          </a:xfrm>
        </p:spPr>
        <p:txBody>
          <a:bodyPr/>
          <a:lstStyle/>
          <a:p>
            <a:pPr eaLnBrk="1" hangingPunct="1"/>
            <a:r>
              <a:rPr lang="en-US" altLang="en-US" dirty="0">
                <a:solidFill>
                  <a:schemeClr val="tx1"/>
                </a:solidFill>
              </a:rPr>
              <a:t>Early motivation </a:t>
            </a:r>
            <a:r>
              <a:rPr lang="en-US" altLang="en-US" dirty="0"/>
              <a:t>- at the beginning of your talk motivate your research with easy to understand examples</a:t>
            </a:r>
          </a:p>
          <a:p>
            <a:pPr eaLnBrk="1" hangingPunct="1"/>
            <a:r>
              <a:rPr lang="en-US" altLang="en-US" dirty="0">
                <a:solidFill>
                  <a:schemeClr val="tx1"/>
                </a:solidFill>
              </a:rPr>
              <a:t>Spoil the punch line </a:t>
            </a:r>
            <a:r>
              <a:rPr lang="en-US" altLang="en-US" dirty="0"/>
              <a:t>- State your results early and in simple terms</a:t>
            </a:r>
          </a:p>
          <a:p>
            <a:pPr eaLnBrk="1" hangingPunct="1"/>
            <a:r>
              <a:rPr lang="en-US" altLang="en-US" dirty="0">
                <a:solidFill>
                  <a:schemeClr val="tx1"/>
                </a:solidFill>
              </a:rPr>
              <a:t>Visuals – Illustrate </a:t>
            </a:r>
            <a:r>
              <a:rPr lang="en-US" altLang="en-US" dirty="0"/>
              <a:t>your idea with images and diagrams</a:t>
            </a:r>
          </a:p>
          <a:p>
            <a:pPr eaLnBrk="1" hangingPunct="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uiExpand="1" build="p" bldLvl="2"/>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828565B4-3E8D-4A3E-96AD-B55604EF2CBF}"/>
              </a:ext>
            </a:extLst>
          </p:cNvPr>
          <p:cNvSpPr>
            <a:spLocks noGrp="1"/>
          </p:cNvSpPr>
          <p:nvPr>
            <p:ph type="title"/>
          </p:nvPr>
        </p:nvSpPr>
        <p:spPr>
          <a:xfrm>
            <a:off x="2146852" y="-357808"/>
            <a:ext cx="7898296" cy="1320800"/>
          </a:xfrm>
        </p:spPr>
        <p:txBody>
          <a:bodyPr/>
          <a:lstStyle/>
          <a:p>
            <a:pPr eaLnBrk="1" hangingPunct="1"/>
            <a:r>
              <a:rPr lang="en-US" altLang="en-US" dirty="0"/>
              <a:t>Leave the audience with these thoughts</a:t>
            </a:r>
          </a:p>
        </p:txBody>
      </p:sp>
      <p:sp>
        <p:nvSpPr>
          <p:cNvPr id="14339" name="Content Placeholder 2">
            <a:extLst>
              <a:ext uri="{FF2B5EF4-FFF2-40B4-BE49-F238E27FC236}">
                <a16:creationId xmlns:a16="http://schemas.microsoft.com/office/drawing/2014/main" id="{0810D45B-7D59-49BE-AAAE-D8B7605F81E8}"/>
              </a:ext>
            </a:extLst>
          </p:cNvPr>
          <p:cNvSpPr>
            <a:spLocks noGrp="1"/>
          </p:cNvSpPr>
          <p:nvPr>
            <p:ph idx="1"/>
          </p:nvPr>
        </p:nvSpPr>
        <p:spPr>
          <a:xfrm>
            <a:off x="549966" y="2100470"/>
            <a:ext cx="10237304" cy="3101983"/>
          </a:xfrm>
        </p:spPr>
        <p:txBody>
          <a:bodyPr/>
          <a:lstStyle/>
          <a:p>
            <a:pPr eaLnBrk="1" hangingPunct="1"/>
            <a:r>
              <a:rPr lang="en-US" altLang="en-US" dirty="0">
                <a:solidFill>
                  <a:schemeClr val="tx1"/>
                </a:solidFill>
              </a:rPr>
              <a:t>I understand what the problem was and why it was important</a:t>
            </a:r>
          </a:p>
          <a:p>
            <a:pPr eaLnBrk="1" hangingPunct="1"/>
            <a:endParaRPr lang="en-US" altLang="en-US" dirty="0">
              <a:solidFill>
                <a:schemeClr val="tx1"/>
              </a:solidFill>
            </a:endParaRPr>
          </a:p>
          <a:p>
            <a:pPr eaLnBrk="1" hangingPunct="1"/>
            <a:r>
              <a:rPr lang="en-US" altLang="en-US" dirty="0">
                <a:solidFill>
                  <a:schemeClr val="tx1"/>
                </a:solidFill>
              </a:rPr>
              <a:t>I have an idea of what the potential solutions/opportunities are</a:t>
            </a:r>
          </a:p>
          <a:p>
            <a:pPr marL="0" indent="0" eaLnBrk="1" hangingPunct="1">
              <a:buNone/>
            </a:pPr>
            <a:r>
              <a:rPr lang="en-US" altLang="en-US" dirty="0">
                <a:solidFill>
                  <a:schemeClr val="tx1"/>
                </a:solidFill>
              </a:rPr>
              <a:t> </a:t>
            </a:r>
          </a:p>
          <a:p>
            <a:pPr eaLnBrk="1" hangingPunct="1"/>
            <a:r>
              <a:rPr lang="en-US" altLang="en-US" dirty="0">
                <a:solidFill>
                  <a:schemeClr val="tx1"/>
                </a:solidFill>
              </a:rPr>
              <a:t>She is very competent, and I have confidence in the information she has presented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8A4328C-79BE-4664-A260-9FD6D47517E4}"/>
              </a:ext>
            </a:extLst>
          </p:cNvPr>
          <p:cNvSpPr>
            <a:spLocks noGrp="1"/>
          </p:cNvSpPr>
          <p:nvPr>
            <p:ph type="title"/>
          </p:nvPr>
        </p:nvSpPr>
        <p:spPr/>
        <p:txBody>
          <a:bodyPr/>
          <a:lstStyle/>
          <a:p>
            <a:r>
              <a:rPr lang="en-US" altLang="en-US"/>
              <a:t>Use examples</a:t>
            </a:r>
          </a:p>
        </p:txBody>
      </p:sp>
      <p:sp>
        <p:nvSpPr>
          <p:cNvPr id="15363" name="Content Placeholder 2">
            <a:extLst>
              <a:ext uri="{FF2B5EF4-FFF2-40B4-BE49-F238E27FC236}">
                <a16:creationId xmlns:a16="http://schemas.microsoft.com/office/drawing/2014/main" id="{9DCBD273-B280-45C9-BCCA-94CC5E98317D}"/>
              </a:ext>
            </a:extLst>
          </p:cNvPr>
          <p:cNvSpPr>
            <a:spLocks noGrp="1"/>
          </p:cNvSpPr>
          <p:nvPr>
            <p:ph idx="1"/>
          </p:nvPr>
        </p:nvSpPr>
        <p:spPr>
          <a:xfrm>
            <a:off x="606287" y="1706218"/>
            <a:ext cx="10936356" cy="2590800"/>
          </a:xfrm>
        </p:spPr>
        <p:txBody>
          <a:bodyPr>
            <a:noAutofit/>
          </a:bodyPr>
          <a:lstStyle/>
          <a:p>
            <a:pPr>
              <a:buFont typeface="Wingdings" panose="05000000000000000000" pitchFamily="2" charset="2"/>
              <a:buNone/>
            </a:pPr>
            <a:r>
              <a:rPr lang="en-US" altLang="en-US" sz="3200" dirty="0"/>
              <a:t>Examples are your weapon to:</a:t>
            </a:r>
          </a:p>
          <a:p>
            <a:pPr lvl="1"/>
            <a:r>
              <a:rPr lang="en-US" altLang="en-US" sz="2800" dirty="0"/>
              <a:t>Motivate your work</a:t>
            </a:r>
          </a:p>
          <a:p>
            <a:pPr lvl="1"/>
            <a:r>
              <a:rPr lang="en-US" altLang="en-US" sz="2800" dirty="0"/>
              <a:t>Illustrate the basic intuition</a:t>
            </a:r>
          </a:p>
          <a:p>
            <a:pPr lvl="1"/>
            <a:r>
              <a:rPr lang="en-US" altLang="en-US" sz="2800" dirty="0"/>
              <a:t>Show your solution in action (baby problem)</a:t>
            </a:r>
          </a:p>
          <a:p>
            <a:pPr lvl="1"/>
            <a:r>
              <a:rPr lang="en-US" altLang="en-US" sz="2800" dirty="0"/>
              <a:t>Highlight extreme cases or shortcomings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8C273636-E5A3-49CB-8E5D-CABD364FC206}"/>
              </a:ext>
            </a:extLst>
          </p:cNvPr>
          <p:cNvSpPr>
            <a:spLocks noGrp="1"/>
          </p:cNvSpPr>
          <p:nvPr>
            <p:ph type="title"/>
          </p:nvPr>
        </p:nvSpPr>
        <p:spPr/>
        <p:txBody>
          <a:bodyPr/>
          <a:lstStyle/>
          <a:p>
            <a:r>
              <a:rPr lang="en-US" altLang="en-US"/>
              <a:t>Where were you?</a:t>
            </a:r>
          </a:p>
        </p:txBody>
      </p:sp>
      <p:sp>
        <p:nvSpPr>
          <p:cNvPr id="16387" name="Content Placeholder 2">
            <a:extLst>
              <a:ext uri="{FF2B5EF4-FFF2-40B4-BE49-F238E27FC236}">
                <a16:creationId xmlns:a16="http://schemas.microsoft.com/office/drawing/2014/main" id="{CC209845-119D-4A54-A47C-8C2141A53869}"/>
              </a:ext>
            </a:extLst>
          </p:cNvPr>
          <p:cNvSpPr>
            <a:spLocks noGrp="1"/>
          </p:cNvSpPr>
          <p:nvPr>
            <p:ph idx="1"/>
          </p:nvPr>
        </p:nvSpPr>
        <p:spPr>
          <a:xfrm>
            <a:off x="506896" y="1686340"/>
            <a:ext cx="10903226" cy="3880773"/>
          </a:xfrm>
        </p:spPr>
        <p:txBody>
          <a:bodyPr>
            <a:noAutofit/>
          </a:bodyPr>
          <a:lstStyle/>
          <a:p>
            <a:r>
              <a:rPr lang="en-US" altLang="en-US" sz="2800" dirty="0"/>
              <a:t>People will get lost during your talk, even those who are listening</a:t>
            </a:r>
          </a:p>
          <a:p>
            <a:pPr marL="0" indent="0">
              <a:buNone/>
            </a:pPr>
            <a:endParaRPr lang="en-US" altLang="en-US" sz="2800" dirty="0"/>
          </a:p>
          <a:p>
            <a:pPr lvl="1"/>
            <a:r>
              <a:rPr lang="en-US" altLang="en-US" sz="2400" dirty="0"/>
              <a:t>have a running outline of the main steps of your idea (more than the talk itself) </a:t>
            </a:r>
          </a:p>
          <a:p>
            <a:pPr lvl="1"/>
            <a:endParaRPr lang="en-US" altLang="en-US" sz="2400" dirty="0"/>
          </a:p>
          <a:p>
            <a:pPr lvl="1"/>
            <a:r>
              <a:rPr lang="en-US" altLang="en-US" sz="2400" dirty="0"/>
              <a:t>use visual clue to highlight where you are in the process </a:t>
            </a:r>
          </a:p>
          <a:p>
            <a:pPr lvl="1"/>
            <a:endParaRPr lang="en-US" altLang="en-US" sz="2400" dirty="0"/>
          </a:p>
          <a:p>
            <a:pPr lvl="1"/>
            <a:r>
              <a:rPr lang="en-US" altLang="en-US" sz="2400" dirty="0"/>
              <a:t>present it at the beginning of each step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3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uiExpand="1" build="p" bldLvl="2"/>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_IST4eppt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1589</Words>
  <Application>Microsoft Office PowerPoint</Application>
  <PresentationFormat>Widescreen</PresentationFormat>
  <Paragraphs>271</Paragraphs>
  <Slides>58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69" baseType="lpstr">
      <vt:lpstr>Arial</vt:lpstr>
      <vt:lpstr>Georgia</vt:lpstr>
      <vt:lpstr>Impact</vt:lpstr>
      <vt:lpstr>Segoe UI</vt:lpstr>
      <vt:lpstr>Segoe UI Light</vt:lpstr>
      <vt:lpstr>Trebuchet MS</vt:lpstr>
      <vt:lpstr>Wingdings</vt:lpstr>
      <vt:lpstr>Wingdings 2</vt:lpstr>
      <vt:lpstr>1_IST4epptTheme</vt:lpstr>
      <vt:lpstr>Worksheet</vt:lpstr>
      <vt:lpstr>Chart</vt:lpstr>
      <vt:lpstr>DAT 205 Capstone</vt:lpstr>
      <vt:lpstr>Purpose of a Presentation</vt:lpstr>
      <vt:lpstr>Know your audience</vt:lpstr>
      <vt:lpstr>PowerPoint Presentation</vt:lpstr>
      <vt:lpstr>Know your audience</vt:lpstr>
      <vt:lpstr>What can you do?</vt:lpstr>
      <vt:lpstr>Leave the audience with these thoughts</vt:lpstr>
      <vt:lpstr>Use examples</vt:lpstr>
      <vt:lpstr>Where were you?</vt:lpstr>
      <vt:lpstr>Related work</vt:lpstr>
      <vt:lpstr>Technical details: in or out?</vt:lpstr>
      <vt:lpstr>The skeleton</vt:lpstr>
      <vt:lpstr>Preparing the presentation</vt:lpstr>
      <vt:lpstr>Slide layout - Bad</vt:lpstr>
      <vt:lpstr>Slide layout – Good</vt:lpstr>
      <vt:lpstr>Fonts - Good</vt:lpstr>
      <vt:lpstr>Fonts - Bad</vt:lpstr>
      <vt:lpstr>Color - Good</vt:lpstr>
      <vt:lpstr>Color - Bad</vt:lpstr>
      <vt:lpstr>Background - Good</vt:lpstr>
      <vt:lpstr>Background – Bad</vt:lpstr>
      <vt:lpstr>Graphs - Good</vt:lpstr>
      <vt:lpstr>Graphs - Bad</vt:lpstr>
      <vt:lpstr>Graphs - Good</vt:lpstr>
      <vt:lpstr>Graphs - Bad</vt:lpstr>
      <vt:lpstr>Graphs - Bad</vt:lpstr>
      <vt:lpstr>Preparing the presentation</vt:lpstr>
      <vt:lpstr>Preparing the presentation</vt:lpstr>
      <vt:lpstr>Delivering the talk</vt:lpstr>
      <vt:lpstr>Delivering the talk</vt:lpstr>
      <vt:lpstr>Handling questions</vt:lpstr>
      <vt:lpstr>How can I get better?</vt:lpstr>
      <vt:lpstr>Preparing PowerPoint Presentations   Part 2</vt:lpstr>
      <vt:lpstr>Agenda</vt:lpstr>
      <vt:lpstr>The Power of Storytelling</vt:lpstr>
      <vt:lpstr>PowerPoint Suggestions</vt:lpstr>
      <vt:lpstr>PowerPoint Suggestions</vt:lpstr>
      <vt:lpstr>Consistency </vt:lpstr>
      <vt:lpstr>Cue Transitions</vt:lpstr>
      <vt:lpstr>A New Topic</vt:lpstr>
      <vt:lpstr>Use Text Carefully</vt:lpstr>
      <vt:lpstr>Remember last time?</vt:lpstr>
      <vt:lpstr>Images </vt:lpstr>
      <vt:lpstr>Careful of the Builds and Animations</vt:lpstr>
      <vt:lpstr>Focus on the Important Stuff</vt:lpstr>
      <vt:lpstr>Use of Graphics</vt:lpstr>
      <vt:lpstr>Charts  and Graphs</vt:lpstr>
      <vt:lpstr>Charts and Graphs</vt:lpstr>
      <vt:lpstr>Different Types for Different Purposes</vt:lpstr>
      <vt:lpstr>Outputs -Dashboards</vt:lpstr>
      <vt:lpstr>Power Of Storytelling </vt:lpstr>
      <vt:lpstr>Jim’s Favourite Infographics</vt:lpstr>
      <vt:lpstr>Cholera in London- Dr. Snow 1854</vt:lpstr>
      <vt:lpstr>British Army – Crimean War 1856</vt:lpstr>
      <vt:lpstr>Napoleon’s March to Moscow</vt:lpstr>
      <vt:lpstr>Halifax- Profile</vt:lpstr>
      <vt:lpstr>London Tube</vt:lpstr>
      <vt:lpstr>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J Green</dc:creator>
  <cp:lastModifiedBy>J Green</cp:lastModifiedBy>
  <cp:revision>6</cp:revision>
  <dcterms:created xsi:type="dcterms:W3CDTF">2019-09-14T16:10:21Z</dcterms:created>
  <dcterms:modified xsi:type="dcterms:W3CDTF">2020-09-10T20:07:24Z</dcterms:modified>
</cp:coreProperties>
</file>